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426" r:id="rId2"/>
    <p:sldId id="259" r:id="rId3"/>
    <p:sldId id="416" r:id="rId4"/>
    <p:sldId id="260" r:id="rId5"/>
    <p:sldId id="427" r:id="rId6"/>
    <p:sldId id="278" r:id="rId7"/>
    <p:sldId id="400" r:id="rId8"/>
    <p:sldId id="395" r:id="rId9"/>
    <p:sldId id="394" r:id="rId10"/>
    <p:sldId id="397" r:id="rId11"/>
    <p:sldId id="257" r:id="rId12"/>
    <p:sldId id="398" r:id="rId13"/>
    <p:sldId id="405" r:id="rId14"/>
    <p:sldId id="411" r:id="rId15"/>
    <p:sldId id="286" r:id="rId16"/>
    <p:sldId id="425" r:id="rId17"/>
    <p:sldId id="280" r:id="rId18"/>
    <p:sldId id="258" r:id="rId19"/>
    <p:sldId id="422" r:id="rId20"/>
    <p:sldId id="420" r:id="rId21"/>
    <p:sldId id="423" r:id="rId22"/>
    <p:sldId id="429" r:id="rId23"/>
    <p:sldId id="430" r:id="rId24"/>
    <p:sldId id="431" r:id="rId25"/>
    <p:sldId id="41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7CCCB-E971-7647-9623-2001B01417D6}" type="datetimeFigureOut">
              <a:rPr lang="en-GB" smtClean="0"/>
              <a:t>13/03/2021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DD7FE-72DC-054B-8354-A2B85A608098}" type="slidenum">
              <a:rPr lang="en-GB" smtClean="0"/>
              <a:t>‹#›</a:t>
            </a:fld>
            <a:endParaRPr lang="en-GB"/>
          </a:p>
        </p:txBody>
      </p:sp>
    </p:spTree>
    <p:extLst>
      <p:ext uri="{BB962C8B-B14F-4D97-AF65-F5344CB8AC3E}">
        <p14:creationId xmlns:p14="http://schemas.microsoft.com/office/powerpoint/2010/main" val="354274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64B2-CDD2-874C-9D78-86BABB1B33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55C77CF-E7CE-A346-976C-635A9788C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E7B7A6B-6641-9F41-93BE-C2BA75350AA6}"/>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5" name="Footer Placeholder 4">
            <a:extLst>
              <a:ext uri="{FF2B5EF4-FFF2-40B4-BE49-F238E27FC236}">
                <a16:creationId xmlns:a16="http://schemas.microsoft.com/office/drawing/2014/main" id="{AF307D47-99E9-894A-8107-03F30A4D7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9A1990-6327-C642-8485-8E634232A847}"/>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177354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1789-5EA3-6A43-8F7A-4F264985047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0D6E7D5-C8AB-C845-9EC7-B23B0687DD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E433FE-5DC1-9148-AAFC-44FF008DF4F3}"/>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5" name="Footer Placeholder 4">
            <a:extLst>
              <a:ext uri="{FF2B5EF4-FFF2-40B4-BE49-F238E27FC236}">
                <a16:creationId xmlns:a16="http://schemas.microsoft.com/office/drawing/2014/main" id="{C88D5C49-3923-7640-90EB-54B2E59825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106F4F-65FB-F240-B6FF-B935A65A59A1}"/>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250845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18613-20DA-2349-B33B-CFF9C1A30E3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7CAB976-74A6-8542-8417-5E4B7A1A1E5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27691A-DB22-BA49-9798-9D3F56C8E434}"/>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5" name="Footer Placeholder 4">
            <a:extLst>
              <a:ext uri="{FF2B5EF4-FFF2-40B4-BE49-F238E27FC236}">
                <a16:creationId xmlns:a16="http://schemas.microsoft.com/office/drawing/2014/main" id="{40DA6A4E-9AF6-5E47-B32E-6A231EE479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E53751-83B3-5047-AC38-EF31477BF9A5}"/>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17786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89031-36A7-D54D-9948-B54A39B4BC6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5615AA5-B877-3844-A76C-3D30EA7833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15D213-3128-474F-AE8F-C208F28DE287}"/>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5" name="Footer Placeholder 4">
            <a:extLst>
              <a:ext uri="{FF2B5EF4-FFF2-40B4-BE49-F238E27FC236}">
                <a16:creationId xmlns:a16="http://schemas.microsoft.com/office/drawing/2014/main" id="{BB629ED6-33BD-174A-8536-EFE1B3535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EC00D4-26DC-9F4C-9E2F-9BB923AB398B}"/>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174608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6311-12DA-9543-BB5F-5FF4A1A470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39C0A83-A03B-064A-B4C5-84FF761C0F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3FA10FE-6597-2044-8BA2-19D6563D2390}"/>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5" name="Footer Placeholder 4">
            <a:extLst>
              <a:ext uri="{FF2B5EF4-FFF2-40B4-BE49-F238E27FC236}">
                <a16:creationId xmlns:a16="http://schemas.microsoft.com/office/drawing/2014/main" id="{2C98A799-176D-544A-B23C-316484019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B546FC-8C8A-534D-8A57-1C7983616238}"/>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175838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FF1E-B255-0E44-AE44-9DDAAC285B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A06E74-6042-8A46-9609-C6B19442EFA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88CA02D-5CAF-DF4A-908E-C41F9C5B43E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EA431EF-B3C2-B644-81FF-4193B8AA9633}"/>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6" name="Footer Placeholder 5">
            <a:extLst>
              <a:ext uri="{FF2B5EF4-FFF2-40B4-BE49-F238E27FC236}">
                <a16:creationId xmlns:a16="http://schemas.microsoft.com/office/drawing/2014/main" id="{00B1432F-AD5B-5D40-AC50-B93763D638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0232E4-E19B-0549-84F2-3FF71D5AF3A4}"/>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380425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D2A8-B0F4-A749-A920-ED4FBB79B9B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D746989-5C88-BA40-8DA8-0990AD52E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E992F4E-0248-8E4E-B274-201AC83F5E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191EC40-3654-DA4B-A619-B86148D94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DB0BD7-56ED-2F4D-995E-A78A7102CC7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245F09D-67BF-7F42-9A6C-A7A716681A77}"/>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8" name="Footer Placeholder 7">
            <a:extLst>
              <a:ext uri="{FF2B5EF4-FFF2-40B4-BE49-F238E27FC236}">
                <a16:creationId xmlns:a16="http://schemas.microsoft.com/office/drawing/2014/main" id="{B9588093-A8ED-3140-B4BC-27BB5B0281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06763B-ADF8-8947-9CE5-10022F613AE7}"/>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227268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45E3-6E65-ED4D-83A2-E606366D948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B5FC0A7-8047-CF4E-B53E-0D16447683C0}"/>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4" name="Footer Placeholder 3">
            <a:extLst>
              <a:ext uri="{FF2B5EF4-FFF2-40B4-BE49-F238E27FC236}">
                <a16:creationId xmlns:a16="http://schemas.microsoft.com/office/drawing/2014/main" id="{1CB554A5-D8DA-2347-A0C8-25B79E757C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1BBD47-49DE-794C-977B-509C27D7025E}"/>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39149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683D0-4661-D647-AF0F-681E6F9CD898}"/>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3" name="Footer Placeholder 2">
            <a:extLst>
              <a:ext uri="{FF2B5EF4-FFF2-40B4-BE49-F238E27FC236}">
                <a16:creationId xmlns:a16="http://schemas.microsoft.com/office/drawing/2014/main" id="{70423C08-078D-A14E-AFCB-5A4938ABE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5C46BB-75DE-2C4A-AF36-31BBB84177BC}"/>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92766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535F-D539-4844-AE20-93247FF916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C90936D-DEEC-D246-B155-2C74A6031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3C0D9EC-9446-5244-91EB-864A491BD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367A04-71F5-0A44-A7CB-078993737D54}"/>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6" name="Footer Placeholder 5">
            <a:extLst>
              <a:ext uri="{FF2B5EF4-FFF2-40B4-BE49-F238E27FC236}">
                <a16:creationId xmlns:a16="http://schemas.microsoft.com/office/drawing/2014/main" id="{206325BA-9D28-4D4C-85A2-3D4E29C2BD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EC2FE2-2428-C544-BE6A-FB80FA8F5B61}"/>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400682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D76F-3186-8B4D-8081-EA9F0FFC05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8A81143-C28E-C74F-9262-FE99AFEF7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40C8E0-12D2-1842-B799-3175A8F66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F280FC-4A7E-AD42-80AA-2E6228A09A9C}"/>
              </a:ext>
            </a:extLst>
          </p:cNvPr>
          <p:cNvSpPr>
            <a:spLocks noGrp="1"/>
          </p:cNvSpPr>
          <p:nvPr>
            <p:ph type="dt" sz="half" idx="10"/>
          </p:nvPr>
        </p:nvSpPr>
        <p:spPr/>
        <p:txBody>
          <a:bodyPr/>
          <a:lstStyle/>
          <a:p>
            <a:fld id="{7D4CE81D-08A2-7043-B243-2EEE01907783}" type="datetimeFigureOut">
              <a:rPr lang="en-GB" smtClean="0"/>
              <a:t>13/03/2021</a:t>
            </a:fld>
            <a:endParaRPr lang="en-GB"/>
          </a:p>
        </p:txBody>
      </p:sp>
      <p:sp>
        <p:nvSpPr>
          <p:cNvPr id="6" name="Footer Placeholder 5">
            <a:extLst>
              <a:ext uri="{FF2B5EF4-FFF2-40B4-BE49-F238E27FC236}">
                <a16:creationId xmlns:a16="http://schemas.microsoft.com/office/drawing/2014/main" id="{DA41A8B2-7A6F-0B4A-B74C-13FDEFE9D8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D83730-F54A-5146-84E1-032F41AFBC88}"/>
              </a:ext>
            </a:extLst>
          </p:cNvPr>
          <p:cNvSpPr>
            <a:spLocks noGrp="1"/>
          </p:cNvSpPr>
          <p:nvPr>
            <p:ph type="sldNum" sz="quarter" idx="12"/>
          </p:nvPr>
        </p:nvSpPr>
        <p:spPr/>
        <p:txBody>
          <a:bodyPr/>
          <a:lstStyle/>
          <a:p>
            <a:fld id="{87F69417-2C25-EF48-9B62-A4846FE9E03D}" type="slidenum">
              <a:rPr lang="en-GB" smtClean="0"/>
              <a:t>‹#›</a:t>
            </a:fld>
            <a:endParaRPr lang="en-GB"/>
          </a:p>
        </p:txBody>
      </p:sp>
    </p:spTree>
    <p:extLst>
      <p:ext uri="{BB962C8B-B14F-4D97-AF65-F5344CB8AC3E}">
        <p14:creationId xmlns:p14="http://schemas.microsoft.com/office/powerpoint/2010/main" val="345150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B0D0AB-1B2D-344E-81C2-CF1746CB3B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D8B21B7-4080-C54D-9D7B-0E58639E0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542592-D82A-BF49-80E8-95970566E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CE81D-08A2-7043-B243-2EEE01907783}" type="datetimeFigureOut">
              <a:rPr lang="en-GB" smtClean="0"/>
              <a:t>13/03/2021</a:t>
            </a:fld>
            <a:endParaRPr lang="en-GB"/>
          </a:p>
        </p:txBody>
      </p:sp>
      <p:sp>
        <p:nvSpPr>
          <p:cNvPr id="5" name="Footer Placeholder 4">
            <a:extLst>
              <a:ext uri="{FF2B5EF4-FFF2-40B4-BE49-F238E27FC236}">
                <a16:creationId xmlns:a16="http://schemas.microsoft.com/office/drawing/2014/main" id="{8AD9D62C-D1A7-9E4F-A6AC-7373246D0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2657BF-1911-E842-829D-6432A8146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69417-2C25-EF48-9B62-A4846FE9E03D}" type="slidenum">
              <a:rPr lang="en-GB" smtClean="0"/>
              <a:t>‹#›</a:t>
            </a:fld>
            <a:endParaRPr lang="en-GB"/>
          </a:p>
        </p:txBody>
      </p:sp>
    </p:spTree>
    <p:extLst>
      <p:ext uri="{BB962C8B-B14F-4D97-AF65-F5344CB8AC3E}">
        <p14:creationId xmlns:p14="http://schemas.microsoft.com/office/powerpoint/2010/main" val="2447586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file:////var/folders/th/s7yp8wg12t12gsglrywvqk6w0000gn/T/com.microsoft.Word/WebArchiveCopyPasteTempFiles/999d31ac-251c-4703-82d5-610098f6d6a4.jp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901C-5BDE-934F-96E8-D20606D863BA}"/>
              </a:ext>
            </a:extLst>
          </p:cNvPr>
          <p:cNvSpPr>
            <a:spLocks noGrp="1"/>
          </p:cNvSpPr>
          <p:nvPr>
            <p:ph type="ctrTitle"/>
          </p:nvPr>
        </p:nvSpPr>
        <p:spPr/>
        <p:txBody>
          <a:bodyPr/>
          <a:lstStyle/>
          <a:p>
            <a:r>
              <a:rPr lang="en-GB" b="1" dirty="0"/>
              <a:t>TSA KN March 2021</a:t>
            </a:r>
            <a:br>
              <a:rPr lang="en-GB" b="1" dirty="0"/>
            </a:br>
            <a:r>
              <a:rPr lang="en-GB" b="1" dirty="0"/>
              <a:t>Knowing Your Energy Usage</a:t>
            </a:r>
          </a:p>
        </p:txBody>
      </p:sp>
      <p:sp>
        <p:nvSpPr>
          <p:cNvPr id="3" name="Subtitle 2">
            <a:extLst>
              <a:ext uri="{FF2B5EF4-FFF2-40B4-BE49-F238E27FC236}">
                <a16:creationId xmlns:a16="http://schemas.microsoft.com/office/drawing/2014/main" id="{6308639A-E512-BC40-9A82-0D88A142DFD0}"/>
              </a:ext>
            </a:extLst>
          </p:cNvPr>
          <p:cNvSpPr>
            <a:spLocks noGrp="1"/>
          </p:cNvSpPr>
          <p:nvPr>
            <p:ph type="subTitle" idx="1"/>
          </p:nvPr>
        </p:nvSpPr>
        <p:spPr/>
        <p:txBody>
          <a:bodyPr>
            <a:normAutofit/>
          </a:bodyPr>
          <a:lstStyle/>
          <a:p>
            <a:r>
              <a:rPr lang="en-GB" sz="3600" b="1" dirty="0"/>
              <a:t>Energy Audits </a:t>
            </a:r>
            <a:br>
              <a:rPr lang="en-GB" sz="3600" b="1" dirty="0"/>
            </a:br>
            <a:r>
              <a:rPr lang="en-GB" sz="3600" b="1" dirty="0"/>
              <a:t>and </a:t>
            </a:r>
            <a:br>
              <a:rPr lang="en-GB" sz="3600" b="1" dirty="0"/>
            </a:br>
            <a:r>
              <a:rPr lang="en-GB" sz="3600" b="1" dirty="0"/>
              <a:t>Funding Opportunities!!</a:t>
            </a:r>
          </a:p>
        </p:txBody>
      </p:sp>
    </p:spTree>
    <p:extLst>
      <p:ext uri="{BB962C8B-B14F-4D97-AF65-F5344CB8AC3E}">
        <p14:creationId xmlns:p14="http://schemas.microsoft.com/office/powerpoint/2010/main" val="385290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17097-5D1A-0941-A562-8A41361999FE}"/>
              </a:ext>
            </a:extLst>
          </p:cNvPr>
          <p:cNvSpPr>
            <a:spLocks noGrp="1"/>
          </p:cNvSpPr>
          <p:nvPr>
            <p:ph type="sldNum" sz="quarter" idx="12"/>
          </p:nvPr>
        </p:nvSpPr>
        <p:spPr/>
        <p:txBody>
          <a:bodyPr/>
          <a:lstStyle/>
          <a:p>
            <a:pPr>
              <a:defRPr/>
            </a:pPr>
            <a:fld id="{9EF554F4-07A5-48D0-B9DD-265890475894}" type="slidenum">
              <a:rPr lang="en-GB" smtClean="0"/>
              <a:pPr>
                <a:defRPr/>
              </a:pPr>
              <a:t>10</a:t>
            </a:fld>
            <a:endParaRPr lang="en-GB"/>
          </a:p>
        </p:txBody>
      </p:sp>
      <p:pic>
        <p:nvPicPr>
          <p:cNvPr id="3" name="Picture 2">
            <a:extLst>
              <a:ext uri="{FF2B5EF4-FFF2-40B4-BE49-F238E27FC236}">
                <a16:creationId xmlns:a16="http://schemas.microsoft.com/office/drawing/2014/main" id="{CAD23E5E-E7D7-7E46-BBDA-D1C2EA4A4F5B}"/>
              </a:ext>
            </a:extLst>
          </p:cNvPr>
          <p:cNvPicPr>
            <a:picLocks noChangeAspect="1"/>
          </p:cNvPicPr>
          <p:nvPr/>
        </p:nvPicPr>
        <p:blipFill>
          <a:blip r:embed="rId2"/>
          <a:stretch>
            <a:fillRect/>
          </a:stretch>
        </p:blipFill>
        <p:spPr>
          <a:xfrm>
            <a:off x="2216150" y="590550"/>
            <a:ext cx="8369300" cy="5676900"/>
          </a:xfrm>
          <a:prstGeom prst="rect">
            <a:avLst/>
          </a:prstGeom>
        </p:spPr>
      </p:pic>
    </p:spTree>
    <p:extLst>
      <p:ext uri="{BB962C8B-B14F-4D97-AF65-F5344CB8AC3E}">
        <p14:creationId xmlns:p14="http://schemas.microsoft.com/office/powerpoint/2010/main" val="34661168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83C4-8D79-844F-ADF9-87EC45F65765}"/>
              </a:ext>
            </a:extLst>
          </p:cNvPr>
          <p:cNvSpPr>
            <a:spLocks noGrp="1"/>
          </p:cNvSpPr>
          <p:nvPr>
            <p:ph type="title"/>
          </p:nvPr>
        </p:nvSpPr>
        <p:spPr/>
        <p:txBody>
          <a:bodyPr>
            <a:normAutofit/>
          </a:bodyPr>
          <a:lstStyle/>
          <a:p>
            <a:pPr algn="ctr"/>
            <a:r>
              <a:rPr lang="en-US" b="1" dirty="0"/>
              <a:t>Carbon Trust IEEA ‘Innovative Projects’</a:t>
            </a:r>
          </a:p>
        </p:txBody>
      </p:sp>
      <p:sp>
        <p:nvSpPr>
          <p:cNvPr id="3" name="Content Placeholder 2">
            <a:extLst>
              <a:ext uri="{FF2B5EF4-FFF2-40B4-BE49-F238E27FC236}">
                <a16:creationId xmlns:a16="http://schemas.microsoft.com/office/drawing/2014/main" id="{84925716-540F-D142-8054-5A313E3E763F}"/>
              </a:ext>
            </a:extLst>
          </p:cNvPr>
          <p:cNvSpPr>
            <a:spLocks noGrp="1"/>
          </p:cNvSpPr>
          <p:nvPr>
            <p:ph idx="1"/>
          </p:nvPr>
        </p:nvSpPr>
        <p:spPr/>
        <p:txBody>
          <a:bodyPr>
            <a:normAutofit fontScale="40000" lnSpcReduction="20000"/>
          </a:bodyPr>
          <a:lstStyle/>
          <a:p>
            <a:r>
              <a:rPr lang="en-GB" sz="5100" dirty="0"/>
              <a:t>Development of industry process model (benchmarking and analytics tool): to identify the variances and impact of one part of the process on another, e.g. moisture retention, residual temperature, air flow the effect on drying and finishing.</a:t>
            </a:r>
          </a:p>
          <a:p>
            <a:r>
              <a:rPr lang="en-GB" sz="5100" dirty="0"/>
              <a:t>Move towards polyester based towels which will weigh 30% less with an expected reduction in energy.</a:t>
            </a:r>
          </a:p>
          <a:p>
            <a:r>
              <a:rPr lang="en-GB" sz="5100" dirty="0"/>
              <a:t>Develop a method to update low-grade heat into a more usable format and the use of heat pump technology (Mechanical Vapour Recompression).</a:t>
            </a:r>
          </a:p>
          <a:p>
            <a:r>
              <a:rPr lang="en-GB" sz="5100" dirty="0"/>
              <a:t>Retro-fit humidity and temperature sensing/control on tumble dryers.</a:t>
            </a:r>
          </a:p>
          <a:p>
            <a:r>
              <a:rPr lang="en-GB" sz="5100" dirty="0"/>
              <a:t>Dust mat design and construction to optimise water and soil release in processing and alternative drying method.</a:t>
            </a:r>
          </a:p>
          <a:p>
            <a:r>
              <a:rPr lang="en-GB" sz="5100" dirty="0"/>
              <a:t>Develop the use of modular steam, hot water and compressed air generation for designated integral application; alternative to main plant and distribution system.</a:t>
            </a:r>
          </a:p>
          <a:p>
            <a:pPr marL="0" indent="0">
              <a:buNone/>
            </a:pPr>
            <a:br>
              <a:rPr lang="en-GB" dirty="0"/>
            </a:br>
            <a:endParaRPr lang="en-US" dirty="0"/>
          </a:p>
        </p:txBody>
      </p:sp>
    </p:spTree>
    <p:extLst>
      <p:ext uri="{BB962C8B-B14F-4D97-AF65-F5344CB8AC3E}">
        <p14:creationId xmlns:p14="http://schemas.microsoft.com/office/powerpoint/2010/main" val="563759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B387-C2FA-E846-A729-352688A0A5FA}"/>
              </a:ext>
            </a:extLst>
          </p:cNvPr>
          <p:cNvSpPr>
            <a:spLocks noGrp="1"/>
          </p:cNvSpPr>
          <p:nvPr>
            <p:ph type="title"/>
          </p:nvPr>
        </p:nvSpPr>
        <p:spPr>
          <a:xfrm>
            <a:off x="1660634" y="625744"/>
            <a:ext cx="8177848" cy="1113409"/>
          </a:xfrm>
        </p:spPr>
        <p:txBody>
          <a:bodyPr>
            <a:noAutofit/>
          </a:bodyPr>
          <a:lstStyle/>
          <a:p>
            <a:pPr algn="ctr"/>
            <a:r>
              <a:rPr lang="en-US" sz="5400" dirty="0"/>
              <a:t>Opportunities?</a:t>
            </a:r>
            <a:br>
              <a:rPr lang="en-US" sz="5400" dirty="0"/>
            </a:br>
            <a:r>
              <a:rPr lang="en-US" sz="5400" dirty="0"/>
              <a:t>But now Threats</a:t>
            </a:r>
          </a:p>
        </p:txBody>
      </p:sp>
      <p:sp>
        <p:nvSpPr>
          <p:cNvPr id="3" name="Content Placeholder 2">
            <a:extLst>
              <a:ext uri="{FF2B5EF4-FFF2-40B4-BE49-F238E27FC236}">
                <a16:creationId xmlns:a16="http://schemas.microsoft.com/office/drawing/2014/main" id="{ADFD0C7C-B8FB-8545-A724-BED39310D532}"/>
              </a:ext>
            </a:extLst>
          </p:cNvPr>
          <p:cNvSpPr>
            <a:spLocks noGrp="1"/>
          </p:cNvSpPr>
          <p:nvPr>
            <p:ph idx="1"/>
          </p:nvPr>
        </p:nvSpPr>
        <p:spPr/>
        <p:txBody>
          <a:bodyPr/>
          <a:lstStyle/>
          <a:p>
            <a:pPr marL="0" indent="0">
              <a:buNone/>
            </a:pPr>
            <a:endParaRPr lang="en-US" dirty="0"/>
          </a:p>
          <a:p>
            <a:r>
              <a:rPr lang="en-US" dirty="0"/>
              <a:t>Project Funding</a:t>
            </a:r>
          </a:p>
          <a:p>
            <a:r>
              <a:rPr lang="en-US" dirty="0"/>
              <a:t>Climate Change Levy Exemption through Climate Change Agreement</a:t>
            </a:r>
          </a:p>
          <a:p>
            <a:r>
              <a:rPr lang="en-US" dirty="0"/>
              <a:t>ESOS Phase 2 (Large companies only)</a:t>
            </a:r>
          </a:p>
          <a:p>
            <a:r>
              <a:rPr lang="en-US" dirty="0"/>
              <a:t>ISO50001 is an alternative</a:t>
            </a:r>
          </a:p>
          <a:p>
            <a:r>
              <a:rPr lang="en-US" dirty="0"/>
              <a:t>Medium Combustion Plant Directive</a:t>
            </a:r>
          </a:p>
          <a:p>
            <a:r>
              <a:rPr lang="en-US" dirty="0"/>
              <a:t>BSEN 17116; Industrial Laundry Machines Capacity and Consumption (Energy Performance and Eco-Labelling!!)</a:t>
            </a:r>
          </a:p>
          <a:p>
            <a:endParaRPr lang="en-US" dirty="0"/>
          </a:p>
        </p:txBody>
      </p:sp>
      <p:sp>
        <p:nvSpPr>
          <p:cNvPr id="4" name="Slide Number Placeholder 3">
            <a:extLst>
              <a:ext uri="{FF2B5EF4-FFF2-40B4-BE49-F238E27FC236}">
                <a16:creationId xmlns:a16="http://schemas.microsoft.com/office/drawing/2014/main" id="{7B7DBCB9-4DC7-3C43-BFB5-CB2ED5895710}"/>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12</a:t>
            </a:fld>
            <a:endParaRPr lang="en-GB" dirty="0"/>
          </a:p>
        </p:txBody>
      </p:sp>
    </p:spTree>
    <p:extLst>
      <p:ext uri="{BB962C8B-B14F-4D97-AF65-F5344CB8AC3E}">
        <p14:creationId xmlns:p14="http://schemas.microsoft.com/office/powerpoint/2010/main" val="2278730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73A8-5BD6-BC4C-91CF-D6E478E9BB6B}"/>
              </a:ext>
            </a:extLst>
          </p:cNvPr>
          <p:cNvSpPr>
            <a:spLocks noGrp="1"/>
          </p:cNvSpPr>
          <p:nvPr>
            <p:ph type="title"/>
          </p:nvPr>
        </p:nvSpPr>
        <p:spPr/>
        <p:txBody>
          <a:bodyPr/>
          <a:lstStyle/>
          <a:p>
            <a:r>
              <a:rPr lang="en-US" dirty="0"/>
              <a:t>WHAT CAN WE DO NEXT?</a:t>
            </a:r>
          </a:p>
        </p:txBody>
      </p:sp>
      <p:sp>
        <p:nvSpPr>
          <p:cNvPr id="3" name="Content Placeholder 2">
            <a:extLst>
              <a:ext uri="{FF2B5EF4-FFF2-40B4-BE49-F238E27FC236}">
                <a16:creationId xmlns:a16="http://schemas.microsoft.com/office/drawing/2014/main" id="{A211DA77-166B-9243-BB09-95DFEED6BA28}"/>
              </a:ext>
            </a:extLst>
          </p:cNvPr>
          <p:cNvSpPr>
            <a:spLocks noGrp="1"/>
          </p:cNvSpPr>
          <p:nvPr>
            <p:ph idx="1"/>
          </p:nvPr>
        </p:nvSpPr>
        <p:spPr/>
        <p:txBody>
          <a:bodyPr/>
          <a:lstStyle/>
          <a:p>
            <a:r>
              <a:rPr lang="en-US" dirty="0"/>
              <a:t>Site Energy Audit</a:t>
            </a:r>
          </a:p>
          <a:p>
            <a:r>
              <a:rPr lang="en-US" dirty="0"/>
              <a:t>Review Low Hanging Fruit</a:t>
            </a:r>
          </a:p>
          <a:p>
            <a:r>
              <a:rPr lang="en-US" dirty="0"/>
              <a:t>Review Best Demonstrated Practices</a:t>
            </a:r>
          </a:p>
          <a:p>
            <a:r>
              <a:rPr lang="en-US" dirty="0"/>
              <a:t>Review Industry Bench Marking KPIs</a:t>
            </a:r>
          </a:p>
          <a:p>
            <a:r>
              <a:rPr lang="en-US" dirty="0"/>
              <a:t>Monitor , Target and Manage </a:t>
            </a:r>
            <a:r>
              <a:rPr lang="en-US" b="1" dirty="0"/>
              <a:t>Your </a:t>
            </a:r>
            <a:r>
              <a:rPr lang="en-US" dirty="0"/>
              <a:t>Site</a:t>
            </a:r>
          </a:p>
          <a:p>
            <a:r>
              <a:rPr lang="en-US" dirty="0"/>
              <a:t>Keep it Simple</a:t>
            </a:r>
          </a:p>
          <a:p>
            <a:r>
              <a:rPr lang="en-US" dirty="0"/>
              <a:t>Assess the Basics</a:t>
            </a:r>
          </a:p>
          <a:p>
            <a:r>
              <a:rPr lang="en-US" dirty="0"/>
              <a:t>Reference Industry Knowledge and Expertise; Past and Present</a:t>
            </a:r>
          </a:p>
          <a:p>
            <a:endParaRPr lang="en-US" dirty="0"/>
          </a:p>
        </p:txBody>
      </p:sp>
      <p:sp>
        <p:nvSpPr>
          <p:cNvPr id="4" name="Slide Number Placeholder 3">
            <a:extLst>
              <a:ext uri="{FF2B5EF4-FFF2-40B4-BE49-F238E27FC236}">
                <a16:creationId xmlns:a16="http://schemas.microsoft.com/office/drawing/2014/main" id="{0884E889-64F5-D541-8BEB-23FD48449390}"/>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13</a:t>
            </a:fld>
            <a:endParaRPr lang="en-GB" dirty="0"/>
          </a:p>
        </p:txBody>
      </p:sp>
    </p:spTree>
    <p:extLst>
      <p:ext uri="{BB962C8B-B14F-4D97-AF65-F5344CB8AC3E}">
        <p14:creationId xmlns:p14="http://schemas.microsoft.com/office/powerpoint/2010/main" val="3038344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476" y="122795"/>
            <a:ext cx="6400800" cy="1130300"/>
          </a:xfrm>
        </p:spPr>
        <p:txBody>
          <a:bodyPr>
            <a:normAutofit/>
          </a:bodyPr>
          <a:lstStyle/>
          <a:p>
            <a:r>
              <a:rPr lang="en-GB" b="1" i="1" u="sng" dirty="0"/>
              <a:t>SIMPLES</a:t>
            </a:r>
            <a:br>
              <a:rPr lang="en-GB" sz="2000" b="1" i="1" u="sng" dirty="0"/>
            </a:br>
            <a:endParaRPr lang="en-GB" sz="2000" b="1" i="1" u="sng" dirty="0"/>
          </a:p>
        </p:txBody>
      </p:sp>
      <p:sp>
        <p:nvSpPr>
          <p:cNvPr id="3" name="Content Placeholder 2"/>
          <p:cNvSpPr>
            <a:spLocks noGrp="1"/>
          </p:cNvSpPr>
          <p:nvPr>
            <p:ph idx="1"/>
          </p:nvPr>
        </p:nvSpPr>
        <p:spPr>
          <a:xfrm>
            <a:off x="2895600" y="1005427"/>
            <a:ext cx="6400800" cy="2711450"/>
          </a:xfrm>
        </p:spPr>
        <p:txBody>
          <a:bodyPr>
            <a:normAutofit fontScale="25000" lnSpcReduction="20000"/>
          </a:bodyPr>
          <a:lstStyle/>
          <a:p>
            <a:pPr marL="0" indent="0">
              <a:buNone/>
            </a:pPr>
            <a:r>
              <a:rPr lang="en-GB" dirty="0"/>
              <a:t> </a:t>
            </a:r>
          </a:p>
          <a:p>
            <a:pPr marL="0" indent="0">
              <a:buNone/>
            </a:pPr>
            <a:r>
              <a:rPr lang="en-GB" sz="7200" b="1" dirty="0"/>
              <a:t>Switch off’ – lights, office equipment, air con, all local electrical heating, equipment over lunch-time (sensibly). </a:t>
            </a:r>
          </a:p>
          <a:p>
            <a:pPr marL="0" indent="0">
              <a:buNone/>
            </a:pPr>
            <a:r>
              <a:rPr lang="en-GB" sz="7200" b="1" dirty="0"/>
              <a:t>Delay start-up time for all services generating equipment by 1/2h</a:t>
            </a:r>
          </a:p>
          <a:p>
            <a:pPr marL="0" indent="0">
              <a:buNone/>
            </a:pPr>
            <a:r>
              <a:rPr lang="en-GB" sz="7200" b="1" dirty="0"/>
              <a:t>Interlock high demand equipment (wash/</a:t>
            </a:r>
            <a:r>
              <a:rPr lang="en-GB" sz="7200" b="1" dirty="0" err="1"/>
              <a:t>exts</a:t>
            </a:r>
            <a:r>
              <a:rPr lang="en-GB" sz="7200" b="1" dirty="0"/>
              <a:t>) to reduce peak demand</a:t>
            </a:r>
          </a:p>
          <a:p>
            <a:pPr marL="0" indent="0">
              <a:buNone/>
            </a:pPr>
            <a:r>
              <a:rPr lang="en-GB" sz="7200" b="1" dirty="0"/>
              <a:t>Install power factor reduction systems to achieve unity power factor</a:t>
            </a:r>
          </a:p>
          <a:p>
            <a:pPr marL="0" indent="0">
              <a:buNone/>
            </a:pPr>
            <a:r>
              <a:rPr lang="en-GB" sz="7200" b="1" dirty="0"/>
              <a:t>Install soft start/inverter control to all motor drives on wash/</a:t>
            </a:r>
            <a:r>
              <a:rPr lang="en-GB" sz="7200" b="1" dirty="0" err="1"/>
              <a:t>exts</a:t>
            </a:r>
            <a:r>
              <a:rPr lang="en-GB" sz="7200" b="1" dirty="0"/>
              <a:t>, ironers, </a:t>
            </a:r>
            <a:r>
              <a:rPr lang="en-GB" sz="7200" b="1" dirty="0" err="1"/>
              <a:t>etc</a:t>
            </a:r>
            <a:endParaRPr lang="en-GB" sz="7200" b="1" dirty="0"/>
          </a:p>
          <a:p>
            <a:pPr marL="0" indent="0">
              <a:buNone/>
            </a:pPr>
            <a:r>
              <a:rPr lang="en-GB" sz="7200" b="1" dirty="0"/>
              <a:t>Implement tariff analysis and lowest cost purchase (these studies essentially cost based, but identify savings).</a:t>
            </a:r>
          </a:p>
          <a:p>
            <a:pPr marL="0" indent="0">
              <a:buNone/>
            </a:pPr>
            <a:r>
              <a:rPr lang="en-GB" sz="7200" b="1" dirty="0"/>
              <a:t>Lighting surveys often have high </a:t>
            </a:r>
            <a:r>
              <a:rPr lang="en-GB" sz="7200" b="1" dirty="0" err="1"/>
              <a:t>capex</a:t>
            </a:r>
            <a:r>
              <a:rPr lang="en-GB" sz="7200" b="1" dirty="0"/>
              <a:t>, but massive consumption savings.</a:t>
            </a:r>
          </a:p>
          <a:p>
            <a:pPr marL="0" indent="0">
              <a:buNone/>
            </a:pPr>
            <a:r>
              <a:rPr lang="en-GB" sz="7200" b="1" dirty="0"/>
              <a:t>Compressor leakage survey</a:t>
            </a:r>
          </a:p>
          <a:p>
            <a:pPr marL="0" indent="0">
              <a:buNone/>
            </a:pPr>
            <a:r>
              <a:rPr lang="en-GB" sz="7200" b="1" dirty="0"/>
              <a:t>Boiler operation and modulation control survey</a:t>
            </a:r>
          </a:p>
          <a:p>
            <a:pPr marL="0" indent="0">
              <a:buNone/>
            </a:pPr>
            <a:r>
              <a:rPr lang="en-GB" sz="7200" b="1" dirty="0"/>
              <a:t>Condensate return heat recovery direct to boiler feed inlet</a:t>
            </a:r>
          </a:p>
          <a:p>
            <a:pPr marL="0" indent="0">
              <a:buNone/>
            </a:pPr>
            <a:r>
              <a:rPr lang="en-GB" sz="7200" b="1" dirty="0"/>
              <a:t>Water ring main pumping systems - convert to inverter drive</a:t>
            </a:r>
          </a:p>
          <a:p>
            <a:pPr marL="0" indent="0">
              <a:buNone/>
            </a:pPr>
            <a:r>
              <a:rPr lang="en-GB" sz="7200" b="1" dirty="0"/>
              <a:t>Air handling systems – convert to inverter drive</a:t>
            </a:r>
          </a:p>
          <a:p>
            <a:endParaRPr lang="en-GB" sz="7200" b="1" dirty="0"/>
          </a:p>
        </p:txBody>
      </p:sp>
    </p:spTree>
    <p:extLst>
      <p:ext uri="{BB962C8B-B14F-4D97-AF65-F5344CB8AC3E}">
        <p14:creationId xmlns:p14="http://schemas.microsoft.com/office/powerpoint/2010/main" val="746426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ppt_x"/>
                                          </p:val>
                                        </p:tav>
                                        <p:tav tm="100000">
                                          <p:val>
                                            <p:strVal val="#ppt_x"/>
                                          </p:val>
                                        </p:tav>
                                      </p:tavLst>
                                    </p:anim>
                                    <p:anim calcmode="lin" valueType="num">
                                      <p:cBhvr additive="base">
                                        <p:cTn id="7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401" y="-219161"/>
            <a:ext cx="6400800" cy="1130300"/>
          </a:xfrm>
        </p:spPr>
        <p:txBody>
          <a:bodyPr/>
          <a:lstStyle/>
          <a:p>
            <a:r>
              <a:rPr lang="en-GB" b="1" i="1" u="sng" dirty="0"/>
              <a:t>BASICS</a:t>
            </a:r>
          </a:p>
        </p:txBody>
      </p:sp>
      <p:sp>
        <p:nvSpPr>
          <p:cNvPr id="3" name="Content Placeholder 2"/>
          <p:cNvSpPr>
            <a:spLocks noGrp="1"/>
          </p:cNvSpPr>
          <p:nvPr>
            <p:ph idx="1"/>
          </p:nvPr>
        </p:nvSpPr>
        <p:spPr>
          <a:xfrm>
            <a:off x="3042745" y="911139"/>
            <a:ext cx="6400800" cy="3140075"/>
          </a:xfrm>
        </p:spPr>
        <p:txBody>
          <a:bodyPr>
            <a:noAutofit/>
          </a:bodyPr>
          <a:lstStyle/>
          <a:p>
            <a:pPr marL="0" indent="0">
              <a:buNone/>
            </a:pPr>
            <a:r>
              <a:rPr lang="en-GB" sz="1600" b="1" dirty="0"/>
              <a:t>Recycling of process effluent to reduce water consumption by up to 75%</a:t>
            </a:r>
          </a:p>
          <a:p>
            <a:pPr marL="0" indent="0">
              <a:buNone/>
            </a:pPr>
            <a:r>
              <a:rPr lang="en-GB" sz="1600" b="1" dirty="0"/>
              <a:t>Effluent heat recovery to be used to pre-heat process water at various key stages, both in washer/extractors and continuous tunnel washers</a:t>
            </a:r>
          </a:p>
          <a:p>
            <a:pPr marL="0" indent="0">
              <a:buNone/>
            </a:pPr>
            <a:r>
              <a:rPr lang="en-GB" sz="1600" b="1" dirty="0"/>
              <a:t>Exact sorting and segregation of work into the correct load sizes to ensure optimum processing using the minimum utilities, time and chemicals to achieve the correct quality with zero rewash.</a:t>
            </a:r>
          </a:p>
          <a:p>
            <a:pPr marL="0" indent="0">
              <a:buNone/>
            </a:pPr>
            <a:r>
              <a:rPr lang="en-GB" sz="1600" b="1" dirty="0"/>
              <a:t>The complete and prompt utilisation of finishing equipment (ironers, presses and tumble dryers) to utilise the residual heat in washed loads. </a:t>
            </a:r>
          </a:p>
          <a:p>
            <a:pPr marL="0" indent="0">
              <a:buNone/>
            </a:pPr>
            <a:r>
              <a:rPr lang="en-GB" sz="1600" b="1" dirty="0"/>
              <a:t>Tumble dryers should ideally be direct gas heated with exhaust heat recovery/recirculation and temperature and humidity control to ensure optimum drying</a:t>
            </a:r>
          </a:p>
          <a:p>
            <a:pPr marL="0" indent="0">
              <a:buNone/>
            </a:pPr>
            <a:r>
              <a:rPr lang="en-GB" sz="1600" b="1" dirty="0"/>
              <a:t>Eliminate waiting time and lunch breaks, maintaining continuous processing with equipment always fully utilised and never idling.</a:t>
            </a:r>
          </a:p>
          <a:p>
            <a:pPr marL="0" indent="0">
              <a:buNone/>
            </a:pPr>
            <a:r>
              <a:rPr lang="en-GB" sz="1600" b="1" dirty="0"/>
              <a:t>Remove all redundant pipe-work and ensure all steam distribution lines are correctly drained and insulated. Maintain steam traps as a priority. </a:t>
            </a:r>
          </a:p>
          <a:p>
            <a:pPr marL="0" indent="0">
              <a:buNone/>
            </a:pPr>
            <a:r>
              <a:rPr lang="en-GB" sz="1600" b="1" dirty="0"/>
              <a:t>Daily meter reading, trend analysis and periodic auditing</a:t>
            </a:r>
          </a:p>
          <a:p>
            <a:pPr marL="0" indent="0">
              <a:buNone/>
            </a:pPr>
            <a:r>
              <a:rPr lang="en-GB" sz="1600" b="1" dirty="0"/>
              <a:t>Maintain work throughput production and productivity records, hourly</a:t>
            </a:r>
          </a:p>
          <a:p>
            <a:pPr marL="0" indent="0">
              <a:buNone/>
            </a:pPr>
            <a:r>
              <a:rPr lang="en-GB" sz="1600" b="1" dirty="0"/>
              <a:t>Seek expert guidance to ensure all opportunities are appraised for energy saving through investment in alternative technologies. </a:t>
            </a:r>
          </a:p>
          <a:p>
            <a:endParaRPr lang="en-GB" sz="2000" dirty="0"/>
          </a:p>
        </p:txBody>
      </p:sp>
    </p:spTree>
    <p:extLst>
      <p:ext uri="{BB962C8B-B14F-4D97-AF65-F5344CB8AC3E}">
        <p14:creationId xmlns:p14="http://schemas.microsoft.com/office/powerpoint/2010/main" val="3175827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66AB-2007-AA4B-AAE2-4F4D6E981DCC}"/>
              </a:ext>
            </a:extLst>
          </p:cNvPr>
          <p:cNvSpPr>
            <a:spLocks noGrp="1"/>
          </p:cNvSpPr>
          <p:nvPr>
            <p:ph type="title"/>
          </p:nvPr>
        </p:nvSpPr>
        <p:spPr/>
        <p:txBody>
          <a:bodyPr>
            <a:normAutofit/>
          </a:bodyPr>
          <a:lstStyle/>
          <a:p>
            <a:r>
              <a:rPr lang="en-US" sz="5400" dirty="0"/>
              <a:t>TSA – Technical Support</a:t>
            </a:r>
          </a:p>
        </p:txBody>
      </p:sp>
      <p:sp>
        <p:nvSpPr>
          <p:cNvPr id="3" name="Content Placeholder 2">
            <a:extLst>
              <a:ext uri="{FF2B5EF4-FFF2-40B4-BE49-F238E27FC236}">
                <a16:creationId xmlns:a16="http://schemas.microsoft.com/office/drawing/2014/main" id="{10755747-2506-1F45-B1A2-7D55EB2C04B9}"/>
              </a:ext>
            </a:extLst>
          </p:cNvPr>
          <p:cNvSpPr>
            <a:spLocks noGrp="1"/>
          </p:cNvSpPr>
          <p:nvPr>
            <p:ph idx="1"/>
          </p:nvPr>
        </p:nvSpPr>
        <p:spPr>
          <a:xfrm>
            <a:off x="1475345" y="1739153"/>
            <a:ext cx="10018713" cy="4522427"/>
          </a:xfrm>
        </p:spPr>
        <p:txBody>
          <a:bodyPr>
            <a:normAutofit/>
          </a:bodyPr>
          <a:lstStyle/>
          <a:p>
            <a:pPr marL="0" indent="0">
              <a:buNone/>
            </a:pPr>
            <a:endParaRPr lang="en-US" dirty="0"/>
          </a:p>
          <a:p>
            <a:r>
              <a:rPr lang="en-US" sz="3200" dirty="0"/>
              <a:t>Expertise</a:t>
            </a:r>
          </a:p>
          <a:p>
            <a:r>
              <a:rPr lang="en-US" sz="3200" dirty="0"/>
              <a:t>Experience</a:t>
            </a:r>
          </a:p>
          <a:p>
            <a:r>
              <a:rPr lang="en-US" sz="3200" dirty="0"/>
              <a:t>Reference Data and Contacts</a:t>
            </a:r>
          </a:p>
          <a:p>
            <a:r>
              <a:rPr lang="en-US" sz="3200" dirty="0"/>
              <a:t>Industry Guidelines</a:t>
            </a:r>
          </a:p>
          <a:p>
            <a:r>
              <a:rPr lang="en-US" sz="3200" dirty="0"/>
              <a:t>Best Demonstrated Practices</a:t>
            </a:r>
          </a:p>
          <a:p>
            <a:r>
              <a:rPr lang="en-US" sz="3200" dirty="0"/>
              <a:t>Share Knowledge through Network Groups</a:t>
            </a:r>
          </a:p>
        </p:txBody>
      </p:sp>
      <p:sp>
        <p:nvSpPr>
          <p:cNvPr id="4" name="Slide Number Placeholder 3">
            <a:extLst>
              <a:ext uri="{FF2B5EF4-FFF2-40B4-BE49-F238E27FC236}">
                <a16:creationId xmlns:a16="http://schemas.microsoft.com/office/drawing/2014/main" id="{B28A5948-C07B-B14E-A93F-3C1661665971}"/>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16</a:t>
            </a:fld>
            <a:endParaRPr lang="en-GB" dirty="0"/>
          </a:p>
        </p:txBody>
      </p:sp>
    </p:spTree>
    <p:extLst>
      <p:ext uri="{BB962C8B-B14F-4D97-AF65-F5344CB8AC3E}">
        <p14:creationId xmlns:p14="http://schemas.microsoft.com/office/powerpoint/2010/main" val="224990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736" y="206868"/>
            <a:ext cx="2376264" cy="32680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5712" y="0"/>
            <a:ext cx="2592288" cy="35651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9728" y="3533377"/>
            <a:ext cx="2304256" cy="316903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2672" y="3533377"/>
            <a:ext cx="2351329" cy="32337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3553" y="136373"/>
            <a:ext cx="2478783" cy="340905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3553" y="3613709"/>
            <a:ext cx="2496279" cy="3169401"/>
          </a:xfrm>
          <a:prstGeom prst="rect">
            <a:avLst/>
          </a:prstGeom>
        </p:spPr>
      </p:pic>
    </p:spTree>
    <p:extLst>
      <p:ext uri="{BB962C8B-B14F-4D97-AF65-F5344CB8AC3E}">
        <p14:creationId xmlns:p14="http://schemas.microsoft.com/office/powerpoint/2010/main" val="292920401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2716" y="557067"/>
            <a:ext cx="4581517" cy="6300933"/>
          </a:xfrm>
          <a:prstGeom prst="rect">
            <a:avLst/>
          </a:prstGeom>
        </p:spPr>
      </p:pic>
      <p:sp>
        <p:nvSpPr>
          <p:cNvPr id="3" name="TextBox 2"/>
          <p:cNvSpPr txBox="1"/>
          <p:nvPr/>
        </p:nvSpPr>
        <p:spPr>
          <a:xfrm>
            <a:off x="2513532" y="0"/>
            <a:ext cx="6518003" cy="523220"/>
          </a:xfrm>
          <a:prstGeom prst="rect">
            <a:avLst/>
          </a:prstGeom>
          <a:noFill/>
        </p:spPr>
        <p:txBody>
          <a:bodyPr wrap="none" rtlCol="0">
            <a:spAutoFit/>
          </a:bodyPr>
          <a:lstStyle/>
          <a:p>
            <a:pPr algn="ctr"/>
            <a:r>
              <a:rPr lang="en-GB" sz="2800" dirty="0"/>
              <a:t>And We’ve Done it! Albeit a few years ago!!</a:t>
            </a:r>
          </a:p>
        </p:txBody>
      </p:sp>
    </p:spTree>
    <p:extLst>
      <p:ext uri="{BB962C8B-B14F-4D97-AF65-F5344CB8AC3E}">
        <p14:creationId xmlns:p14="http://schemas.microsoft.com/office/powerpoint/2010/main" val="174979177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C1ED-C831-7843-A344-064C75B4C7E5}"/>
              </a:ext>
            </a:extLst>
          </p:cNvPr>
          <p:cNvSpPr>
            <a:spLocks noGrp="1"/>
          </p:cNvSpPr>
          <p:nvPr>
            <p:ph type="title"/>
          </p:nvPr>
        </p:nvSpPr>
        <p:spPr/>
        <p:txBody>
          <a:bodyPr>
            <a:normAutofit/>
          </a:bodyPr>
          <a:lstStyle/>
          <a:p>
            <a:r>
              <a:rPr lang="en-US" dirty="0"/>
              <a:t>TSA  Energy Seminars; a Summary</a:t>
            </a:r>
          </a:p>
        </p:txBody>
      </p:sp>
      <p:sp>
        <p:nvSpPr>
          <p:cNvPr id="3" name="Content Placeholder 2">
            <a:extLst>
              <a:ext uri="{FF2B5EF4-FFF2-40B4-BE49-F238E27FC236}">
                <a16:creationId xmlns:a16="http://schemas.microsoft.com/office/drawing/2014/main" id="{0E31B02F-8BE0-084C-849E-8CC72E1ED15E}"/>
              </a:ext>
            </a:extLst>
          </p:cNvPr>
          <p:cNvSpPr>
            <a:spLocks noGrp="1"/>
          </p:cNvSpPr>
          <p:nvPr>
            <p:ph idx="1"/>
          </p:nvPr>
        </p:nvSpPr>
        <p:spPr/>
        <p:txBody>
          <a:bodyPr/>
          <a:lstStyle/>
          <a:p>
            <a:r>
              <a:rPr lang="en-US" sz="2800" dirty="0"/>
              <a:t>2016 – Achieving the next 5%</a:t>
            </a:r>
          </a:p>
          <a:p>
            <a:r>
              <a:rPr lang="en-US" sz="2800" dirty="0"/>
              <a:t>2018 – Monitoring, Targeting, Best Practices and Opportunities</a:t>
            </a:r>
          </a:p>
          <a:p>
            <a:r>
              <a:rPr lang="en-US" sz="2800" dirty="0"/>
              <a:t>2019 - Jacobs reviewed our position</a:t>
            </a:r>
          </a:p>
          <a:p>
            <a:pPr marL="914400" lvl="2" indent="0">
              <a:buNone/>
            </a:pPr>
            <a:r>
              <a:rPr lang="en-US" sz="2800" dirty="0"/>
              <a:t> - Jensen presented the latest technology; the closed loop process</a:t>
            </a:r>
          </a:p>
          <a:p>
            <a:pPr marL="914400" lvl="2" indent="0">
              <a:buNone/>
            </a:pPr>
            <a:r>
              <a:rPr lang="en-US" sz="2800" dirty="0"/>
              <a:t> - Lilliput described in detail how they had achieved target</a:t>
            </a:r>
          </a:p>
          <a:p>
            <a:pPr marL="914400" lvl="2" indent="0">
              <a:buNone/>
            </a:pPr>
            <a:r>
              <a:rPr lang="en-US" sz="2800" dirty="0"/>
              <a:t> - TSA are here to help</a:t>
            </a:r>
          </a:p>
          <a:p>
            <a:pPr marL="914400" lvl="2" indent="0">
              <a:buNone/>
            </a:pPr>
            <a:endParaRPr lang="en-US" sz="2800" dirty="0"/>
          </a:p>
          <a:p>
            <a:pPr lvl="2"/>
            <a:r>
              <a:rPr lang="en-US" sz="3600" dirty="0"/>
              <a:t>2021-TODAY</a:t>
            </a:r>
          </a:p>
          <a:p>
            <a:pPr lvl="2"/>
            <a:endParaRPr lang="en-US" sz="2800" dirty="0"/>
          </a:p>
          <a:p>
            <a:endParaRPr lang="en-US" dirty="0"/>
          </a:p>
        </p:txBody>
      </p:sp>
      <p:sp>
        <p:nvSpPr>
          <p:cNvPr id="4" name="Slide Number Placeholder 3">
            <a:extLst>
              <a:ext uri="{FF2B5EF4-FFF2-40B4-BE49-F238E27FC236}">
                <a16:creationId xmlns:a16="http://schemas.microsoft.com/office/drawing/2014/main" id="{669E91EC-105D-6D49-B2E1-267A8C4A1238}"/>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19</a:t>
            </a:fld>
            <a:endParaRPr lang="en-GB" dirty="0"/>
          </a:p>
        </p:txBody>
      </p:sp>
    </p:spTree>
    <p:extLst>
      <p:ext uri="{BB962C8B-B14F-4D97-AF65-F5344CB8AC3E}">
        <p14:creationId xmlns:p14="http://schemas.microsoft.com/office/powerpoint/2010/main" val="205870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RICHARC\Documents\OPEQUE\TSA committees and activity\TSC Committees and Forums papers and reports\TSC FORUM OCT 2012\The Riverbank.JPG"/>
          <p:cNvPicPr>
            <a:picLocks noChangeAspect="1" noChangeArrowheads="1"/>
          </p:cNvPicPr>
          <p:nvPr/>
        </p:nvPicPr>
        <p:blipFill>
          <a:blip r:embed="rId2" cstate="print"/>
          <a:srcRect/>
          <a:stretch>
            <a:fillRect/>
          </a:stretch>
        </p:blipFill>
        <p:spPr bwMode="auto">
          <a:xfrm rot="5400000">
            <a:off x="2587983" y="986412"/>
            <a:ext cx="6768752" cy="4974425"/>
          </a:xfrm>
          <a:prstGeom prst="rect">
            <a:avLst/>
          </a:prstGeom>
          <a:noFill/>
        </p:spPr>
      </p:pic>
    </p:spTree>
    <p:extLst>
      <p:ext uri="{BB962C8B-B14F-4D97-AF65-F5344CB8AC3E}">
        <p14:creationId xmlns:p14="http://schemas.microsoft.com/office/powerpoint/2010/main" val="11745490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BUT THERE MAY JUST BE SOME </a:t>
            </a:r>
            <a:br>
              <a:rPr lang="en-GB" b="1" dirty="0"/>
            </a:br>
            <a:r>
              <a:rPr lang="en-GB" b="1" dirty="0"/>
              <a:t>NEW FUNDING OPPORTUNITIES??</a:t>
            </a:r>
          </a:p>
        </p:txBody>
      </p:sp>
      <p:sp>
        <p:nvSpPr>
          <p:cNvPr id="3" name="Content Placeholder 2"/>
          <p:cNvSpPr>
            <a:spLocks noGrp="1"/>
          </p:cNvSpPr>
          <p:nvPr>
            <p:ph idx="1"/>
          </p:nvPr>
        </p:nvSpPr>
        <p:spPr>
          <a:xfrm>
            <a:off x="1475345" y="1888912"/>
            <a:ext cx="10018713" cy="4782182"/>
          </a:xfrm>
        </p:spPr>
        <p:txBody>
          <a:bodyPr anchor="t" anchorCtr="0">
            <a:normAutofit/>
          </a:bodyPr>
          <a:lstStyle/>
          <a:p>
            <a:pPr>
              <a:buSzPct val="100000"/>
              <a:buFont typeface="Arial" panose="020B0604020202020204" pitchFamily="34" charset="0"/>
              <a:buChar char="•"/>
            </a:pPr>
            <a:r>
              <a:rPr lang="en-GB" sz="3200" dirty="0"/>
              <a:t>New Fan and Motor Technology from </a:t>
            </a:r>
            <a:r>
              <a:rPr lang="en-GB" sz="3200" dirty="0" err="1"/>
              <a:t>ebm-papst</a:t>
            </a:r>
            <a:r>
              <a:rPr lang="en-GB" sz="3200" dirty="0"/>
              <a:t>;   (retro-fit and new equipment - discussions on-going)</a:t>
            </a:r>
          </a:p>
          <a:p>
            <a:pPr>
              <a:buSzPct val="100000"/>
              <a:buFont typeface="Arial" panose="020B0604020202020204" pitchFamily="34" charset="0"/>
              <a:buChar char="•"/>
            </a:pPr>
            <a:r>
              <a:rPr lang="en-GB" sz="3200" dirty="0"/>
              <a:t>Voltage Optimisation; </a:t>
            </a:r>
            <a:r>
              <a:rPr lang="en-GB" sz="3200" dirty="0" err="1"/>
              <a:t>Powerstar</a:t>
            </a:r>
            <a:r>
              <a:rPr lang="en-GB" sz="3200" dirty="0"/>
              <a:t> - discussions ongoing</a:t>
            </a:r>
          </a:p>
          <a:p>
            <a:pPr>
              <a:buSzPct val="100000"/>
              <a:buFont typeface="Arial" panose="020B0604020202020204" pitchFamily="34" charset="0"/>
              <a:buChar char="•"/>
            </a:pPr>
            <a:r>
              <a:rPr lang="en-GB" sz="3200" dirty="0"/>
              <a:t>Industrial Heat Recovery Support; BEIS/ICF - discussions ongoing to identity projects for funding</a:t>
            </a:r>
          </a:p>
          <a:p>
            <a:pPr>
              <a:buSzPct val="100000"/>
              <a:buFont typeface="Arial" panose="020B0604020202020204" pitchFamily="34" charset="0"/>
              <a:buChar char="•"/>
            </a:pPr>
            <a:r>
              <a:rPr lang="en-GB" sz="3200" dirty="0"/>
              <a:t>Remote Monitoring and Controlling of Laundry Equipment; Optimised Processing and Fault Correction</a:t>
            </a:r>
          </a:p>
          <a:p>
            <a:pPr marL="0" indent="0">
              <a:buSzPct val="100000"/>
              <a:buNone/>
            </a:pPr>
            <a:endParaRPr lang="en-GB" sz="2200" dirty="0"/>
          </a:p>
        </p:txBody>
      </p:sp>
      <p:sp>
        <p:nvSpPr>
          <p:cNvPr id="4" name="Slide Number Placeholder 3"/>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20</a:t>
            </a:fld>
            <a:endParaRPr lang="en-GB" dirty="0"/>
          </a:p>
        </p:txBody>
      </p:sp>
    </p:spTree>
    <p:extLst>
      <p:ext uri="{BB962C8B-B14F-4D97-AF65-F5344CB8AC3E}">
        <p14:creationId xmlns:p14="http://schemas.microsoft.com/office/powerpoint/2010/main" val="1001994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14FA-D65C-5C48-889C-5968731C55FA}"/>
              </a:ext>
            </a:extLst>
          </p:cNvPr>
          <p:cNvSpPr>
            <a:spLocks noGrp="1"/>
          </p:cNvSpPr>
          <p:nvPr>
            <p:ph type="title"/>
          </p:nvPr>
        </p:nvSpPr>
        <p:spPr/>
        <p:txBody>
          <a:bodyPr/>
          <a:lstStyle/>
          <a:p>
            <a:pPr algn="ctr"/>
            <a:r>
              <a:rPr lang="en-US" dirty="0"/>
              <a:t>THE NEXT STEPS</a:t>
            </a:r>
          </a:p>
        </p:txBody>
      </p:sp>
      <p:sp>
        <p:nvSpPr>
          <p:cNvPr id="3" name="Content Placeholder 2">
            <a:extLst>
              <a:ext uri="{FF2B5EF4-FFF2-40B4-BE49-F238E27FC236}">
                <a16:creationId xmlns:a16="http://schemas.microsoft.com/office/drawing/2014/main" id="{41F59BE4-E57F-5247-B50E-1375DCE473AA}"/>
              </a:ext>
            </a:extLst>
          </p:cNvPr>
          <p:cNvSpPr>
            <a:spLocks noGrp="1"/>
          </p:cNvSpPr>
          <p:nvPr>
            <p:ph idx="1"/>
          </p:nvPr>
        </p:nvSpPr>
        <p:spPr/>
        <p:txBody>
          <a:bodyPr/>
          <a:lstStyle/>
          <a:p>
            <a:r>
              <a:rPr lang="en-US" sz="3200" dirty="0"/>
              <a:t>ENERGY AUDITS !!</a:t>
            </a:r>
          </a:p>
          <a:p>
            <a:r>
              <a:rPr lang="en-US" sz="3200" dirty="0"/>
              <a:t>INNOVATIVE PROJECT FUNDING??</a:t>
            </a:r>
          </a:p>
          <a:p>
            <a:r>
              <a:rPr lang="en-US" sz="3200" dirty="0"/>
              <a:t>IMPLEMENT PROVEN TECHNOLOGY – FUNDING OPPORTUNITY??</a:t>
            </a:r>
          </a:p>
          <a:p>
            <a:r>
              <a:rPr lang="en-US" sz="3200" dirty="0"/>
              <a:t>ACHIEVE CCA TARGET OVER THE NEXT 2 YEARS!!</a:t>
            </a:r>
          </a:p>
          <a:p>
            <a:r>
              <a:rPr lang="en-US" sz="3200" dirty="0"/>
              <a:t>NET ZERO 2050!!</a:t>
            </a:r>
          </a:p>
          <a:p>
            <a:pPr marL="0" indent="0">
              <a:buNone/>
            </a:pPr>
            <a:endParaRPr lang="en-US" dirty="0"/>
          </a:p>
        </p:txBody>
      </p:sp>
      <p:sp>
        <p:nvSpPr>
          <p:cNvPr id="4" name="Slide Number Placeholder 3">
            <a:extLst>
              <a:ext uri="{FF2B5EF4-FFF2-40B4-BE49-F238E27FC236}">
                <a16:creationId xmlns:a16="http://schemas.microsoft.com/office/drawing/2014/main" id="{4B369FF6-8608-A945-AC37-68DF2772C732}"/>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21</a:t>
            </a:fld>
            <a:endParaRPr lang="en-GB" dirty="0"/>
          </a:p>
        </p:txBody>
      </p:sp>
    </p:spTree>
    <p:extLst>
      <p:ext uri="{BB962C8B-B14F-4D97-AF65-F5344CB8AC3E}">
        <p14:creationId xmlns:p14="http://schemas.microsoft.com/office/powerpoint/2010/main" val="2141231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79AFD-F5E6-9B4E-ABD5-2632539D28D8}"/>
              </a:ext>
            </a:extLst>
          </p:cNvPr>
          <p:cNvSpPr>
            <a:spLocks noGrp="1"/>
          </p:cNvSpPr>
          <p:nvPr>
            <p:ph type="ctrTitle"/>
          </p:nvPr>
        </p:nvSpPr>
        <p:spPr/>
        <p:txBody>
          <a:bodyPr/>
          <a:lstStyle/>
          <a:p>
            <a:r>
              <a:rPr lang="en-GB" dirty="0"/>
              <a:t>TSA ENERGY AUDIT</a:t>
            </a:r>
          </a:p>
        </p:txBody>
      </p:sp>
      <p:sp>
        <p:nvSpPr>
          <p:cNvPr id="3" name="Subtitle 2">
            <a:extLst>
              <a:ext uri="{FF2B5EF4-FFF2-40B4-BE49-F238E27FC236}">
                <a16:creationId xmlns:a16="http://schemas.microsoft.com/office/drawing/2014/main" id="{67CB1788-B57E-DC49-BCEB-2CA967EFDFFE}"/>
              </a:ext>
            </a:extLst>
          </p:cNvPr>
          <p:cNvSpPr>
            <a:spLocks noGrp="1"/>
          </p:cNvSpPr>
          <p:nvPr>
            <p:ph type="subTitle" idx="1"/>
          </p:nvPr>
        </p:nvSpPr>
        <p:spPr/>
        <p:txBody>
          <a:bodyPr/>
          <a:lstStyle/>
          <a:p>
            <a:r>
              <a:rPr lang="en-GB" dirty="0"/>
              <a:t>Based upon the original Carbon Trust and ESOS format</a:t>
            </a:r>
          </a:p>
          <a:p>
            <a:r>
              <a:rPr lang="en-GB" dirty="0"/>
              <a:t>See sample</a:t>
            </a:r>
          </a:p>
        </p:txBody>
      </p:sp>
    </p:spTree>
    <p:extLst>
      <p:ext uri="{BB962C8B-B14F-4D97-AF65-F5344CB8AC3E}">
        <p14:creationId xmlns:p14="http://schemas.microsoft.com/office/powerpoint/2010/main" val="410241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1B227CE-7A65-DD4E-95AD-3E271D44FBAD}"/>
              </a:ext>
            </a:extLst>
          </p:cNvPr>
          <p:cNvGraphicFramePr>
            <a:graphicFrameLocks noGrp="1"/>
          </p:cNvGraphicFramePr>
          <p:nvPr>
            <p:extLst>
              <p:ext uri="{D42A27DB-BD31-4B8C-83A1-F6EECF244321}">
                <p14:modId xmlns:p14="http://schemas.microsoft.com/office/powerpoint/2010/main" val="970313124"/>
              </p:ext>
            </p:extLst>
          </p:nvPr>
        </p:nvGraphicFramePr>
        <p:xfrm>
          <a:off x="2603500" y="476250"/>
          <a:ext cx="6775609" cy="6216113"/>
        </p:xfrm>
        <a:graphic>
          <a:graphicData uri="http://schemas.openxmlformats.org/drawingml/2006/table">
            <a:tbl>
              <a:tblPr/>
              <a:tblGrid>
                <a:gridCol w="607756">
                  <a:extLst>
                    <a:ext uri="{9D8B030D-6E8A-4147-A177-3AD203B41FA5}">
                      <a16:colId xmlns:a16="http://schemas.microsoft.com/office/drawing/2014/main" val="2701479340"/>
                    </a:ext>
                  </a:extLst>
                </a:gridCol>
                <a:gridCol w="1535102">
                  <a:extLst>
                    <a:ext uri="{9D8B030D-6E8A-4147-A177-3AD203B41FA5}">
                      <a16:colId xmlns:a16="http://schemas.microsoft.com/office/drawing/2014/main" val="2817201500"/>
                    </a:ext>
                  </a:extLst>
                </a:gridCol>
                <a:gridCol w="557736">
                  <a:extLst>
                    <a:ext uri="{9D8B030D-6E8A-4147-A177-3AD203B41FA5}">
                      <a16:colId xmlns:a16="http://schemas.microsoft.com/office/drawing/2014/main" val="3402887682"/>
                    </a:ext>
                  </a:extLst>
                </a:gridCol>
                <a:gridCol w="557736">
                  <a:extLst>
                    <a:ext uri="{9D8B030D-6E8A-4147-A177-3AD203B41FA5}">
                      <a16:colId xmlns:a16="http://schemas.microsoft.com/office/drawing/2014/main" val="2265227119"/>
                    </a:ext>
                  </a:extLst>
                </a:gridCol>
                <a:gridCol w="557736">
                  <a:extLst>
                    <a:ext uri="{9D8B030D-6E8A-4147-A177-3AD203B41FA5}">
                      <a16:colId xmlns:a16="http://schemas.microsoft.com/office/drawing/2014/main" val="4118637036"/>
                    </a:ext>
                  </a:extLst>
                </a:gridCol>
                <a:gridCol w="557736">
                  <a:extLst>
                    <a:ext uri="{9D8B030D-6E8A-4147-A177-3AD203B41FA5}">
                      <a16:colId xmlns:a16="http://schemas.microsoft.com/office/drawing/2014/main" val="2660135140"/>
                    </a:ext>
                  </a:extLst>
                </a:gridCol>
                <a:gridCol w="557736">
                  <a:extLst>
                    <a:ext uri="{9D8B030D-6E8A-4147-A177-3AD203B41FA5}">
                      <a16:colId xmlns:a16="http://schemas.microsoft.com/office/drawing/2014/main" val="2458933748"/>
                    </a:ext>
                  </a:extLst>
                </a:gridCol>
                <a:gridCol w="903445">
                  <a:extLst>
                    <a:ext uri="{9D8B030D-6E8A-4147-A177-3AD203B41FA5}">
                      <a16:colId xmlns:a16="http://schemas.microsoft.com/office/drawing/2014/main" val="425019705"/>
                    </a:ext>
                  </a:extLst>
                </a:gridCol>
                <a:gridCol w="477174">
                  <a:extLst>
                    <a:ext uri="{9D8B030D-6E8A-4147-A177-3AD203B41FA5}">
                      <a16:colId xmlns:a16="http://schemas.microsoft.com/office/drawing/2014/main" val="1046276627"/>
                    </a:ext>
                  </a:extLst>
                </a:gridCol>
                <a:gridCol w="463452">
                  <a:extLst>
                    <a:ext uri="{9D8B030D-6E8A-4147-A177-3AD203B41FA5}">
                      <a16:colId xmlns:a16="http://schemas.microsoft.com/office/drawing/2014/main" val="2875810315"/>
                    </a:ext>
                  </a:extLst>
                </a:gridCol>
              </a:tblGrid>
              <a:tr h="288895">
                <a:tc rowSpan="3">
                  <a:txBody>
                    <a:bodyPr/>
                    <a:lstStyle/>
                    <a:p>
                      <a:pP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Priority</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(in respect of operational timing)</a:t>
                      </a:r>
                    </a:p>
                  </a:txBody>
                  <a:tcPr marL="46902" marR="46902" marT="24754" marB="24754">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Recommendations</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5">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3">
                  <a:txBody>
                    <a:bodyPr/>
                    <a:lstStyle/>
                    <a:p>
                      <a:pP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Timescale for implementation and by whom</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May be eligible for ECA*</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May be eligible for loan*</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17484"/>
                  </a:ext>
                </a:extLst>
              </a:tr>
              <a:tr h="179755">
                <a:tc vMerge="1">
                  <a:txBody>
                    <a:bodyPr/>
                    <a:lstStyle/>
                    <a:p>
                      <a:endParaRPr lang="en-GB"/>
                    </a:p>
                  </a:txBody>
                  <a:tcPr/>
                </a:tc>
                <a:tc vMerge="1">
                  <a:txBody>
                    <a:bodyPr/>
                    <a:lstStyle/>
                    <a:p>
                      <a:endParaRPr lang="en-GB"/>
                    </a:p>
                  </a:txBody>
                  <a:tcPr/>
                </a:tc>
                <a:tc gridSpan="3">
                  <a:txBody>
                    <a:bodyPr/>
                    <a:lstStyle/>
                    <a:p>
                      <a:pPr algn="ct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Estimated annual savings</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a:txBody>
                    <a:bodyPr/>
                    <a:lstStyle/>
                    <a:p>
                      <a:pP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Estimated cost (£)</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Payback period (years)</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924284026"/>
                  </a:ext>
                </a:extLst>
              </a:tr>
              <a:tr h="324330">
                <a:tc vMerge="1">
                  <a:txBody>
                    <a:bodyPr/>
                    <a:lstStyle/>
                    <a:p>
                      <a:endParaRPr lang="en-GB"/>
                    </a:p>
                  </a:txBody>
                  <a:tcPr/>
                </a:tc>
                <a:tc vMerge="1">
                  <a:txBody>
                    <a:bodyPr/>
                    <a:lstStyle/>
                    <a:p>
                      <a:endParaRPr lang="en-GB"/>
                    </a:p>
                  </a:txBody>
                  <a:tcPr/>
                </a:tc>
                <a:tc>
                  <a:txBody>
                    <a:bodyPr/>
                    <a:lstStyle/>
                    <a:p>
                      <a:pP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CO</a:t>
                      </a:r>
                      <a:r>
                        <a:rPr lang="en-GB" sz="500" b="1" baseline="-25000">
                          <a:effectLst/>
                          <a:latin typeface="Verdana" panose="020B0604030504040204" pitchFamily="34" charset="0"/>
                          <a:ea typeface="Times New Roman" panose="02020603050405020304" pitchFamily="18" charset="0"/>
                          <a:cs typeface="Times New Roman" panose="02020603050405020304" pitchFamily="18" charset="0"/>
                        </a:rPr>
                        <a:t>2</a:t>
                      </a:r>
                      <a:r>
                        <a:rPr lang="en-GB" sz="500" b="1">
                          <a:effectLst/>
                          <a:latin typeface="Verdana" panose="020B0604030504040204" pitchFamily="34" charset="0"/>
                          <a:ea typeface="Times New Roman" panose="02020603050405020304" pitchFamily="18" charset="0"/>
                          <a:cs typeface="Times New Roman" panose="02020603050405020304" pitchFamily="18" charset="0"/>
                        </a:rPr>
                        <a:t> (tonnes)</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b="1">
                          <a:effectLst/>
                          <a:latin typeface="Verdana" panose="020B0604030504040204" pitchFamily="34" charset="0"/>
                          <a:ea typeface="Times New Roman" panose="02020603050405020304" pitchFamily="18" charset="0"/>
                          <a:cs typeface="Times New Roman" panose="02020603050405020304" pitchFamily="18" charset="0"/>
                        </a:rPr>
                        <a:t>(kWh)</a:t>
                      </a:r>
                      <a:endParaRPr lang="en-GB" sz="5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36230418"/>
                  </a:ext>
                </a:extLst>
              </a:tr>
              <a:tr h="201441">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a:t>
                      </a:r>
                    </a:p>
                  </a:txBody>
                  <a:tcPr marL="46902" marR="46902" marT="24754" marB="24754">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Bld1 Space heating laundry</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3,000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17.3</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91,000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5,000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1.67</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6 - 12 Months</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952630"/>
                  </a:ext>
                </a:extLst>
              </a:tr>
              <a:tr h="548421">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2</a:t>
                      </a:r>
                    </a:p>
                  </a:txBody>
                  <a:tcPr marL="46902" marR="46902" marT="24754" marB="24754">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Bld 1Space heating 2- level offices/storage/work area</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4,500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26.2</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138,000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7,000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1.56</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6 - 12 Months</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017699"/>
                  </a:ext>
                </a:extLst>
              </a:tr>
              <a:tr h="374931">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3</a:t>
                      </a:r>
                    </a:p>
                  </a:txBody>
                  <a:tcPr marL="46902" marR="46902" marT="24754" marB="24754">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Bld 1Space heating warehouse</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6,000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34.6</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182,000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10,000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1.67</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6 - 12 Months</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284502"/>
                  </a:ext>
                </a:extLst>
              </a:tr>
              <a:tr h="548421">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4</a:t>
                      </a:r>
                    </a:p>
                  </a:txBody>
                  <a:tcPr marL="46902" marR="46902" marT="24754" marB="24754">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Bld1 Steam distribution pipe work must be lagged to recognised standards to reduce heat loss and comply with H&amp;S.</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2,750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15.2</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80,000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5,250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1.91</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3 - 6 Months</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133119"/>
                  </a:ext>
                </a:extLst>
              </a:tr>
              <a:tr h="1415871">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5</a:t>
                      </a:r>
                    </a:p>
                  </a:txBody>
                  <a:tcPr marL="46902" marR="46902" marT="24754" marB="24754">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Bld1 The laundry operation was evaluated and key recommendations have been implemented. To balance the wash and finish capacity in order to reduce operating hours through enhanced productivity, investment is required in 2 no. new washer extractors which will also be current specification efficiency rating</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3,600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9.4</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49,500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25,000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6.94</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N/A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Yes (from water technology list)</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973380"/>
                  </a:ext>
                </a:extLst>
              </a:tr>
              <a:tr h="895401">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6</a:t>
                      </a:r>
                    </a:p>
                  </a:txBody>
                  <a:tcPr marL="46902" marR="46902" marT="24754" marB="24754">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Bld1 The lighting system is ancient and inefficient. An entire new system should be installed to provide the correct lighting in the required areas which can be controlled by time and occupancy requirement.</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1,800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6.45</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15,000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6,500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3.61</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0 - 3 Months</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015974"/>
                  </a:ext>
                </a:extLst>
              </a:tr>
              <a:tr h="1242381">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7</a:t>
                      </a:r>
                    </a:p>
                  </a:txBody>
                  <a:tcPr marL="46902" marR="46902" marT="24754" marB="24754">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Bld1 The electricity demand is of low power factor due primarily to the space heating system fan and pump motors, but also the washer/extractor drive motors. Powerperfector have been contracted to evaluate the current situation and define an improvement plan.</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2,500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10.7</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24,960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7,000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2.80</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2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3 - 6 Months</a:t>
                      </a:r>
                      <a:endParaRPr lang="en-GB" sz="700">
                        <a:effectLst/>
                        <a:latin typeface="Verdana" panose="020B0604030504040204" pitchFamily="34" charset="0"/>
                        <a:ea typeface="Times New Roman" panose="02020603050405020304" pitchFamily="18" charset="0"/>
                        <a:cs typeface="Times New Roman" panose="02020603050405020304" pitchFamily="18" charset="0"/>
                      </a:endParaRP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Y</a:t>
                      </a:r>
                    </a:p>
                  </a:txBody>
                  <a:tcPr marL="46902" marR="46902" marT="24754" marB="24754">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337767"/>
                  </a:ext>
                </a:extLst>
              </a:tr>
              <a:tr h="196266">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TOTAL</a:t>
                      </a:r>
                    </a:p>
                  </a:txBody>
                  <a:tcPr marL="46902" marR="46902" marT="24754" marB="24754">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24,150</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102.7</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580460</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65,750</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a:effectLst/>
                          <a:latin typeface="Verdana" panose="020B0604030504040204" pitchFamily="34" charset="0"/>
                          <a:ea typeface="Times New Roman" panose="02020603050405020304" pitchFamily="18" charset="0"/>
                          <a:cs typeface="Times New Roman" panose="02020603050405020304" pitchFamily="18" charset="0"/>
                        </a:rPr>
                        <a:t> </a:t>
                      </a:r>
                    </a:p>
                  </a:txBody>
                  <a:tcPr marL="46902" marR="46902" marT="24754" marB="2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000"/>
                        </a:lnSpc>
                      </a:pPr>
                      <a:r>
                        <a:rPr lang="en-GB" sz="500" dirty="0">
                          <a:effectLst/>
                          <a:latin typeface="Verdana" panose="020B0604030504040204" pitchFamily="34" charset="0"/>
                          <a:ea typeface="Times New Roman" panose="02020603050405020304" pitchFamily="18" charset="0"/>
                          <a:cs typeface="Times New Roman" panose="02020603050405020304" pitchFamily="18" charset="0"/>
                        </a:rPr>
                        <a:t> </a:t>
                      </a:r>
                    </a:p>
                  </a:txBody>
                  <a:tcPr marL="46902" marR="46902" marT="24754" marB="24754">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312755"/>
                  </a:ext>
                </a:extLst>
              </a:tr>
            </a:tbl>
          </a:graphicData>
        </a:graphic>
      </p:graphicFrame>
    </p:spTree>
    <p:extLst>
      <p:ext uri="{BB962C8B-B14F-4D97-AF65-F5344CB8AC3E}">
        <p14:creationId xmlns:p14="http://schemas.microsoft.com/office/powerpoint/2010/main" val="166830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545BE9D-36D4-8A4C-9D24-D788E0A09EB3}"/>
              </a:ext>
            </a:extLst>
          </p:cNvPr>
          <p:cNvGraphicFramePr>
            <a:graphicFrameLocks noGrp="1"/>
          </p:cNvGraphicFramePr>
          <p:nvPr>
            <p:extLst>
              <p:ext uri="{D42A27DB-BD31-4B8C-83A1-F6EECF244321}">
                <p14:modId xmlns:p14="http://schemas.microsoft.com/office/powerpoint/2010/main" val="1874675621"/>
              </p:ext>
            </p:extLst>
          </p:nvPr>
        </p:nvGraphicFramePr>
        <p:xfrm>
          <a:off x="1888524" y="766120"/>
          <a:ext cx="8414952" cy="5671765"/>
        </p:xfrm>
        <a:graphic>
          <a:graphicData uri="http://schemas.openxmlformats.org/drawingml/2006/table">
            <a:tbl>
              <a:tblPr firstRow="1" firstCol="1" lastRow="1" lastCol="1" bandRow="1" bandCol="1">
                <a:tableStyleId>{5C22544A-7EE6-4342-B048-85BDC9FD1C3A}</a:tableStyleId>
              </a:tblPr>
              <a:tblGrid>
                <a:gridCol w="2116052">
                  <a:extLst>
                    <a:ext uri="{9D8B030D-6E8A-4147-A177-3AD203B41FA5}">
                      <a16:colId xmlns:a16="http://schemas.microsoft.com/office/drawing/2014/main" val="2744693976"/>
                    </a:ext>
                  </a:extLst>
                </a:gridCol>
                <a:gridCol w="2116052">
                  <a:extLst>
                    <a:ext uri="{9D8B030D-6E8A-4147-A177-3AD203B41FA5}">
                      <a16:colId xmlns:a16="http://schemas.microsoft.com/office/drawing/2014/main" val="1370761091"/>
                    </a:ext>
                  </a:extLst>
                </a:gridCol>
                <a:gridCol w="809377">
                  <a:extLst>
                    <a:ext uri="{9D8B030D-6E8A-4147-A177-3AD203B41FA5}">
                      <a16:colId xmlns:a16="http://schemas.microsoft.com/office/drawing/2014/main" val="431427393"/>
                    </a:ext>
                  </a:extLst>
                </a:gridCol>
                <a:gridCol w="809377">
                  <a:extLst>
                    <a:ext uri="{9D8B030D-6E8A-4147-A177-3AD203B41FA5}">
                      <a16:colId xmlns:a16="http://schemas.microsoft.com/office/drawing/2014/main" val="252593427"/>
                    </a:ext>
                  </a:extLst>
                </a:gridCol>
                <a:gridCol w="809377">
                  <a:extLst>
                    <a:ext uri="{9D8B030D-6E8A-4147-A177-3AD203B41FA5}">
                      <a16:colId xmlns:a16="http://schemas.microsoft.com/office/drawing/2014/main" val="3877236513"/>
                    </a:ext>
                  </a:extLst>
                </a:gridCol>
                <a:gridCol w="134605">
                  <a:extLst>
                    <a:ext uri="{9D8B030D-6E8A-4147-A177-3AD203B41FA5}">
                      <a16:colId xmlns:a16="http://schemas.microsoft.com/office/drawing/2014/main" val="2761934229"/>
                    </a:ext>
                  </a:extLst>
                </a:gridCol>
                <a:gridCol w="810056">
                  <a:extLst>
                    <a:ext uri="{9D8B030D-6E8A-4147-A177-3AD203B41FA5}">
                      <a16:colId xmlns:a16="http://schemas.microsoft.com/office/drawing/2014/main" val="243924149"/>
                    </a:ext>
                  </a:extLst>
                </a:gridCol>
                <a:gridCol w="810056">
                  <a:extLst>
                    <a:ext uri="{9D8B030D-6E8A-4147-A177-3AD203B41FA5}">
                      <a16:colId xmlns:a16="http://schemas.microsoft.com/office/drawing/2014/main" val="2931394521"/>
                    </a:ext>
                  </a:extLst>
                </a:gridCol>
              </a:tblGrid>
              <a:tr h="348384">
                <a:tc rowSpan="2">
                  <a:txBody>
                    <a:bodyPr/>
                    <a:lstStyle/>
                    <a:p>
                      <a:pPr>
                        <a:lnSpc>
                          <a:spcPts val="1200"/>
                        </a:lnSpc>
                      </a:pPr>
                      <a:r>
                        <a:rPr lang="en-GB" sz="800" dirty="0">
                          <a:effectLst/>
                        </a:rPr>
                        <a:t>Emissions Type</a:t>
                      </a:r>
                      <a:endParaRPr lang="en-GB"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nSpc>
                          <a:spcPts val="1200"/>
                        </a:lnSpc>
                      </a:pPr>
                      <a:r>
                        <a:rPr lang="en-GB" sz="800">
                          <a:effectLst/>
                        </a:rPr>
                        <a:t>Emissions Source</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Emissions</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Purchased Energy</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3">
                  <a:txBody>
                    <a:bodyPr/>
                    <a:lstStyle/>
                    <a:p>
                      <a:pPr algn="ctr">
                        <a:lnSpc>
                          <a:spcPts val="1200"/>
                        </a:lnSpc>
                      </a:pPr>
                      <a:r>
                        <a:rPr lang="en-GB" sz="800">
                          <a:effectLst/>
                        </a:rPr>
                        <a:t>Cost</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14441268"/>
                  </a:ext>
                </a:extLst>
              </a:tr>
              <a:tr h="348384">
                <a:tc vMerge="1">
                  <a:txBody>
                    <a:bodyPr/>
                    <a:lstStyle/>
                    <a:p>
                      <a:endParaRPr lang="en-GB"/>
                    </a:p>
                  </a:txBody>
                  <a:tcPr/>
                </a:tc>
                <a:tc vMerge="1">
                  <a:txBody>
                    <a:bodyPr/>
                    <a:lstStyle/>
                    <a:p>
                      <a:endParaRPr lang="en-GB"/>
                    </a:p>
                  </a:txBody>
                  <a:tcPr/>
                </a:tc>
                <a:tc>
                  <a:txBody>
                    <a:bodyPr/>
                    <a:lstStyle/>
                    <a:p>
                      <a:pPr algn="ctr">
                        <a:lnSpc>
                          <a:spcPts val="1200"/>
                        </a:lnSpc>
                      </a:pPr>
                      <a:r>
                        <a:rPr lang="en-GB" sz="800">
                          <a:effectLst/>
                        </a:rPr>
                        <a:t>tCO</a:t>
                      </a:r>
                      <a:r>
                        <a:rPr lang="en-GB" sz="800" baseline="-25000">
                          <a:effectLst/>
                        </a:rPr>
                        <a:t>2</a:t>
                      </a:r>
                      <a:r>
                        <a:rPr lang="en-GB" sz="800">
                          <a:effectLst/>
                        </a:rPr>
                        <a:t>e</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kWh/yr</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£/yr</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9540218"/>
                  </a:ext>
                </a:extLst>
              </a:tr>
              <a:tr h="348384">
                <a:tc rowSpan="3">
                  <a:txBody>
                    <a:bodyPr/>
                    <a:lstStyle/>
                    <a:p>
                      <a:pPr>
                        <a:lnSpc>
                          <a:spcPts val="1200"/>
                        </a:lnSpc>
                      </a:pPr>
                      <a:r>
                        <a:rPr lang="en-GB" sz="800" dirty="0">
                          <a:effectLst/>
                        </a:rPr>
                        <a:t>Direct Emissions </a:t>
                      </a:r>
                      <a:endParaRPr lang="en-GB"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pPr>
                      <a:r>
                        <a:rPr lang="en-GB" sz="800">
                          <a:effectLst/>
                        </a:rPr>
                        <a:t>Gas</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331</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1,739,710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89</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57,270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69</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9236112"/>
                  </a:ext>
                </a:extLst>
              </a:tr>
              <a:tr h="348384">
                <a:tc vMerge="1">
                  <a:txBody>
                    <a:bodyPr/>
                    <a:lstStyle/>
                    <a:p>
                      <a:endParaRPr lang="en-GB"/>
                    </a:p>
                  </a:txBody>
                  <a:tcPr/>
                </a:tc>
                <a:tc>
                  <a:txBody>
                    <a:bodyPr/>
                    <a:lstStyle/>
                    <a:p>
                      <a:pP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1773254"/>
                  </a:ext>
                </a:extLst>
              </a:tr>
              <a:tr h="348384">
                <a:tc vMerge="1">
                  <a:txBody>
                    <a:bodyPr/>
                    <a:lstStyle/>
                    <a:p>
                      <a:endParaRPr lang="en-GB"/>
                    </a:p>
                  </a:txBody>
                  <a:tcPr/>
                </a:tc>
                <a:tc>
                  <a:txBody>
                    <a:bodyPr/>
                    <a:lstStyle/>
                    <a:p>
                      <a:pPr>
                        <a:lnSpc>
                          <a:spcPts val="1200"/>
                        </a:lnSpc>
                      </a:pPr>
                      <a:r>
                        <a:rPr lang="en-GB" sz="800">
                          <a:effectLst/>
                        </a:rPr>
                        <a:t>Sub-Total</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200"/>
                        </a:lnSpc>
                      </a:pPr>
                      <a:r>
                        <a:rPr lang="en-GB" sz="800">
                          <a:effectLst/>
                        </a:rPr>
                        <a:t>331</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200"/>
                        </a:lnSpc>
                      </a:pPr>
                      <a:r>
                        <a:rPr lang="en-GB" sz="800">
                          <a:effectLst/>
                        </a:rPr>
                        <a:t>1,739,710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ts val="1200"/>
                        </a:lnSpc>
                      </a:pPr>
                      <a:r>
                        <a:rPr lang="en-GB" sz="800">
                          <a:effectLst/>
                        </a:rPr>
                        <a:t>89</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ts val="1200"/>
                        </a:lnSpc>
                      </a:pPr>
                      <a:r>
                        <a:rPr lang="en-GB" sz="800">
                          <a:effectLst/>
                        </a:rPr>
                        <a:t>57,270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200"/>
                        </a:lnSpc>
                      </a:pPr>
                      <a:r>
                        <a:rPr lang="en-GB" sz="800">
                          <a:effectLst/>
                        </a:rPr>
                        <a:t>69</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4310051"/>
                  </a:ext>
                </a:extLst>
              </a:tr>
              <a:tr h="446005">
                <a:tc rowSpan="3">
                  <a:txBody>
                    <a:bodyPr/>
                    <a:lstStyle/>
                    <a:p>
                      <a:pPr>
                        <a:lnSpc>
                          <a:spcPts val="1200"/>
                        </a:lnSpc>
                      </a:pPr>
                      <a:r>
                        <a:rPr lang="en-GB" sz="800">
                          <a:effectLst/>
                        </a:rPr>
                        <a:t>Imported Power/ Utilities </a:t>
                      </a:r>
                      <a:endParaRPr lang="en-GB" sz="1000">
                        <a:effectLst/>
                      </a:endParaRPr>
                    </a:p>
                    <a:p>
                      <a:pP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pPr>
                      <a:r>
                        <a:rPr lang="en-GB" sz="800" dirty="0">
                          <a:effectLst/>
                        </a:rPr>
                        <a:t>Emissions from purchase of electricity</a:t>
                      </a:r>
                      <a:endParaRPr lang="en-GB"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84</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195,252</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11</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25,071</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31</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1086623"/>
                  </a:ext>
                </a:extLst>
              </a:tr>
              <a:tr h="348384">
                <a:tc vMerge="1">
                  <a:txBody>
                    <a:bodyPr/>
                    <a:lstStyle/>
                    <a:p>
                      <a:endParaRPr lang="en-GB"/>
                    </a:p>
                  </a:txBody>
                  <a:tcPr/>
                </a:tc>
                <a:tc>
                  <a:txBody>
                    <a:bodyPr/>
                    <a:lstStyle/>
                    <a:p>
                      <a:pP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888263"/>
                  </a:ext>
                </a:extLst>
              </a:tr>
              <a:tr h="348384">
                <a:tc vMerge="1">
                  <a:txBody>
                    <a:bodyPr/>
                    <a:lstStyle/>
                    <a:p>
                      <a:endParaRPr lang="en-GB"/>
                    </a:p>
                  </a:txBody>
                  <a:tcPr/>
                </a:tc>
                <a:tc>
                  <a:txBody>
                    <a:bodyPr/>
                    <a:lstStyle/>
                    <a:p>
                      <a:pPr>
                        <a:lnSpc>
                          <a:spcPts val="1200"/>
                        </a:lnSpc>
                      </a:pPr>
                      <a:r>
                        <a:rPr lang="en-GB" sz="800">
                          <a:effectLst/>
                        </a:rPr>
                        <a:t>Sub-Total</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84</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195,252</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11</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25,071</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31</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0216933"/>
                  </a:ext>
                </a:extLst>
              </a:tr>
              <a:tr h="348384">
                <a:tc rowSpan="7">
                  <a:txBody>
                    <a:bodyPr/>
                    <a:lstStyle/>
                    <a:p>
                      <a:pPr>
                        <a:lnSpc>
                          <a:spcPts val="1200"/>
                        </a:lnSpc>
                      </a:pPr>
                      <a:r>
                        <a:rPr lang="en-GB" sz="800">
                          <a:effectLst/>
                        </a:rPr>
                        <a:t>Other indirect emissions (i.e. not owned)</a:t>
                      </a:r>
                      <a:endParaRPr lang="en-GB" sz="1000">
                        <a:effectLst/>
                      </a:endParaRPr>
                    </a:p>
                    <a:p>
                      <a:pP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pPr>
                      <a:r>
                        <a:rPr lang="en-GB" sz="800">
                          <a:effectLst/>
                        </a:rPr>
                        <a:t>Employee Travel - Car</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See below</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5871390"/>
                  </a:ext>
                </a:extLst>
              </a:tr>
              <a:tr h="348384">
                <a:tc vMerge="1">
                  <a:txBody>
                    <a:bodyPr/>
                    <a:lstStyle/>
                    <a:p>
                      <a:endParaRPr lang="en-GB"/>
                    </a:p>
                  </a:txBody>
                  <a:tcPr/>
                </a:tc>
                <a:tc>
                  <a:txBody>
                    <a:bodyPr/>
                    <a:lstStyle/>
                    <a:p>
                      <a:pPr>
                        <a:lnSpc>
                          <a:spcPts val="1200"/>
                        </a:lnSpc>
                      </a:pPr>
                      <a:r>
                        <a:rPr lang="en-GB" sz="800">
                          <a:effectLst/>
                        </a:rPr>
                        <a:t>Employee Travel - Bus</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See below</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9437915"/>
                  </a:ext>
                </a:extLst>
              </a:tr>
              <a:tr h="348384">
                <a:tc vMerge="1">
                  <a:txBody>
                    <a:bodyPr/>
                    <a:lstStyle/>
                    <a:p>
                      <a:endParaRPr lang="en-GB"/>
                    </a:p>
                  </a:txBody>
                  <a:tcPr/>
                </a:tc>
                <a:tc>
                  <a:txBody>
                    <a:bodyPr/>
                    <a:lstStyle/>
                    <a:p>
                      <a:pPr>
                        <a:lnSpc>
                          <a:spcPts val="1200"/>
                        </a:lnSpc>
                      </a:pPr>
                      <a:r>
                        <a:rPr lang="en-GB" sz="800">
                          <a:effectLst/>
                        </a:rPr>
                        <a:t>Employee Travel - Train</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pPr>
                      <a:r>
                        <a:rPr lang="en-GB" sz="800">
                          <a:effectLst/>
                        </a:rPr>
                        <a:t> See below</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dirty="0">
                          <a:effectLst/>
                        </a:rPr>
                        <a:t> </a:t>
                      </a:r>
                      <a:endParaRPr lang="en-GB"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2681666"/>
                  </a:ext>
                </a:extLst>
              </a:tr>
              <a:tr h="348384">
                <a:tc vMerge="1">
                  <a:txBody>
                    <a:bodyPr/>
                    <a:lstStyle/>
                    <a:p>
                      <a:endParaRPr lang="en-GB"/>
                    </a:p>
                  </a:txBody>
                  <a:tcPr/>
                </a:tc>
                <a:tc>
                  <a:txBody>
                    <a:bodyPr/>
                    <a:lstStyle/>
                    <a:p>
                      <a:pPr>
                        <a:lnSpc>
                          <a:spcPts val="1200"/>
                        </a:lnSpc>
                      </a:pPr>
                      <a:r>
                        <a:rPr lang="en-GB" sz="800">
                          <a:effectLst/>
                        </a:rPr>
                        <a:t>Employee Travel - Aeroplane</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See below</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2115"/>
                  </a:ext>
                </a:extLst>
              </a:tr>
              <a:tr h="348384">
                <a:tc vMerge="1">
                  <a:txBody>
                    <a:bodyPr/>
                    <a:lstStyle/>
                    <a:p>
                      <a:endParaRPr lang="en-GB"/>
                    </a:p>
                  </a:txBody>
                  <a:tcPr/>
                </a:tc>
                <a:tc>
                  <a:txBody>
                    <a:bodyPr/>
                    <a:lstStyle/>
                    <a:p>
                      <a:pPr>
                        <a:lnSpc>
                          <a:spcPts val="1200"/>
                        </a:lnSpc>
                      </a:pPr>
                      <a:r>
                        <a:rPr lang="en-GB" sz="800">
                          <a:effectLst/>
                        </a:rPr>
                        <a:t>Commuting</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See below</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4641711"/>
                  </a:ext>
                </a:extLst>
              </a:tr>
              <a:tr h="348384">
                <a:tc vMerge="1">
                  <a:txBody>
                    <a:bodyPr/>
                    <a:lstStyle/>
                    <a:p>
                      <a:endParaRPr lang="en-GB"/>
                    </a:p>
                  </a:txBody>
                  <a:tcPr/>
                </a:tc>
                <a:tc>
                  <a:txBody>
                    <a:bodyPr/>
                    <a:lstStyle/>
                    <a:p>
                      <a:pPr>
                        <a:lnSpc>
                          <a:spcPts val="1200"/>
                        </a:lnSpc>
                      </a:pPr>
                      <a:r>
                        <a:rPr lang="en-GB" sz="800">
                          <a:effectLst/>
                        </a:rPr>
                        <a:t>Other &lt;should be named&gt;</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5987414"/>
                  </a:ext>
                </a:extLst>
              </a:tr>
              <a:tr h="348384">
                <a:tc vMerge="1">
                  <a:txBody>
                    <a:bodyPr/>
                    <a:lstStyle/>
                    <a:p>
                      <a:endParaRPr lang="en-GB"/>
                    </a:p>
                  </a:txBody>
                  <a:tcPr/>
                </a:tc>
                <a:tc>
                  <a:txBody>
                    <a:bodyPr/>
                    <a:lstStyle/>
                    <a:p>
                      <a:pPr>
                        <a:lnSpc>
                          <a:spcPts val="1200"/>
                        </a:lnSpc>
                      </a:pPr>
                      <a:r>
                        <a:rPr lang="en-GB" sz="800">
                          <a:effectLst/>
                        </a:rPr>
                        <a:t>Sub-Total</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200"/>
                        </a:lnSpc>
                      </a:pPr>
                      <a:r>
                        <a:rPr lang="en-GB" sz="800">
                          <a:effectLst/>
                        </a:rPr>
                        <a:t>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ts val="1200"/>
                        </a:lnSpc>
                      </a:pPr>
                      <a:r>
                        <a:rPr lang="en-GB" sz="800">
                          <a:effectLst/>
                        </a:rPr>
                        <a:t>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200"/>
                        </a:lnSpc>
                      </a:pPr>
                      <a:r>
                        <a:rPr lang="en-GB" sz="800">
                          <a:effectLst/>
                        </a:rPr>
                        <a:t>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716985"/>
                  </a:ext>
                </a:extLst>
              </a:tr>
              <a:tr h="348384">
                <a:tc>
                  <a:txBody>
                    <a:bodyPr/>
                    <a:lstStyle/>
                    <a:p>
                      <a:pPr>
                        <a:lnSpc>
                          <a:spcPts val="1200"/>
                        </a:lnSpc>
                      </a:pPr>
                      <a:r>
                        <a:rPr lang="en-GB" sz="800">
                          <a:effectLst/>
                        </a:rPr>
                        <a:t> </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pPr>
                      <a:r>
                        <a:rPr lang="en-GB" sz="800">
                          <a:effectLst/>
                        </a:rPr>
                        <a:t>Total</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200"/>
                        </a:lnSpc>
                      </a:pPr>
                      <a:r>
                        <a:rPr lang="en-GB" sz="800">
                          <a:effectLst/>
                        </a:rPr>
                        <a:t>1010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200"/>
                        </a:lnSpc>
                      </a:pPr>
                      <a:r>
                        <a:rPr lang="en-GB" sz="800">
                          <a:effectLst/>
                        </a:rPr>
                        <a:t>1,934,962</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ts val="1200"/>
                        </a:lnSpc>
                      </a:pPr>
                      <a:r>
                        <a:rPr lang="en-GB" sz="800">
                          <a:effectLst/>
                        </a:rPr>
                        <a:t>100</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ts val="1200"/>
                        </a:lnSpc>
                      </a:pPr>
                      <a:r>
                        <a:rPr lang="en-GB" sz="800">
                          <a:effectLst/>
                        </a:rPr>
                        <a:t>82,341</a:t>
                      </a:r>
                      <a:endParaRPr lang="en-GB"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200"/>
                        </a:lnSpc>
                      </a:pPr>
                      <a:r>
                        <a:rPr lang="en-GB" sz="800" dirty="0">
                          <a:effectLst/>
                        </a:rPr>
                        <a:t>100</a:t>
                      </a:r>
                      <a:endParaRPr lang="en-GB"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576203"/>
                  </a:ext>
                </a:extLst>
              </a:tr>
            </a:tbl>
          </a:graphicData>
        </a:graphic>
      </p:graphicFrame>
      <p:sp>
        <p:nvSpPr>
          <p:cNvPr id="4" name="Rectangle 3">
            <a:extLst>
              <a:ext uri="{FF2B5EF4-FFF2-40B4-BE49-F238E27FC236}">
                <a16:creationId xmlns:a16="http://schemas.microsoft.com/office/drawing/2014/main" id="{D805BBE8-9B06-E641-A384-F277183EA01C}"/>
              </a:ext>
            </a:extLst>
          </p:cNvPr>
          <p:cNvSpPr/>
          <p:nvPr/>
        </p:nvSpPr>
        <p:spPr>
          <a:xfrm>
            <a:off x="3196968" y="306335"/>
            <a:ext cx="6096000" cy="276999"/>
          </a:xfrm>
          <a:prstGeom prst="rect">
            <a:avLst/>
          </a:prstGeom>
        </p:spPr>
        <p:txBody>
          <a:bodyPr>
            <a:spAutoFit/>
          </a:bodyPr>
          <a:lstStyle/>
          <a:p>
            <a:pPr lvl="0" eaLnBrk="0" fontAlgn="base" hangingPunct="0">
              <a:spcBef>
                <a:spcPct val="0"/>
              </a:spcBef>
              <a:spcAft>
                <a:spcPct val="0"/>
              </a:spcAft>
              <a:buFontTx/>
              <a:buChar char="•"/>
            </a:pPr>
            <a:r>
              <a:rPr lang="en-US" altLang="en-US" sz="1200" b="1" dirty="0">
                <a:latin typeface="Verdana" panose="020B0604030504040204" pitchFamily="34" charset="0"/>
                <a:ea typeface="Times New Roman" panose="02020603050405020304" pitchFamily="18" charset="0"/>
                <a:cs typeface="Arial" panose="020B0604020202020204" pitchFamily="34" charset="0"/>
              </a:rPr>
              <a:t>Carbon Footprint Quantified Emissions Breakdown</a:t>
            </a:r>
          </a:p>
        </p:txBody>
      </p:sp>
    </p:spTree>
    <p:extLst>
      <p:ext uri="{BB962C8B-B14F-4D97-AF65-F5344CB8AC3E}">
        <p14:creationId xmlns:p14="http://schemas.microsoft.com/office/powerpoint/2010/main" val="773820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ED9E-12DF-534A-A3E0-A8409D4BB54C}"/>
              </a:ext>
            </a:extLst>
          </p:cNvPr>
          <p:cNvSpPr>
            <a:spLocks noGrp="1"/>
          </p:cNvSpPr>
          <p:nvPr>
            <p:ph type="title"/>
          </p:nvPr>
        </p:nvSpPr>
        <p:spPr/>
        <p:txBody>
          <a:bodyPr>
            <a:normAutofit/>
          </a:bodyPr>
          <a:lstStyle/>
          <a:p>
            <a:pPr algn="ctr"/>
            <a:r>
              <a:rPr lang="en-US" sz="5400" dirty="0"/>
              <a:t>THANK YOU</a:t>
            </a:r>
          </a:p>
        </p:txBody>
      </p:sp>
      <p:sp>
        <p:nvSpPr>
          <p:cNvPr id="4" name="Slide Number Placeholder 3">
            <a:extLst>
              <a:ext uri="{FF2B5EF4-FFF2-40B4-BE49-F238E27FC236}">
                <a16:creationId xmlns:a16="http://schemas.microsoft.com/office/drawing/2014/main" id="{8FCEEC80-2ABA-EE45-9F9D-BB5A0D4B8AAB}"/>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25</a:t>
            </a:fld>
            <a:endParaRPr lang="en-GB" dirty="0"/>
          </a:p>
        </p:txBody>
      </p:sp>
      <p:pic>
        <p:nvPicPr>
          <p:cNvPr id="5" name="Picture 2" descr="C:\Users\RICHARC\Documents\OPEQUE\TSA committees and activity\hospital%20laundry.jpg">
            <a:extLst>
              <a:ext uri="{FF2B5EF4-FFF2-40B4-BE49-F238E27FC236}">
                <a16:creationId xmlns:a16="http://schemas.microsoft.com/office/drawing/2014/main" id="{14194C4C-9DAF-1748-ACA8-0A63D825F3C3}"/>
              </a:ext>
            </a:extLst>
          </p:cNvPr>
          <p:cNvPicPr>
            <a:picLocks noGrp="1" noChangeAspect="1" noChangeArrowheads="1"/>
          </p:cNvPicPr>
          <p:nvPr>
            <p:ph idx="1"/>
          </p:nvPr>
        </p:nvPicPr>
        <p:blipFill>
          <a:blip r:embed="rId2" cstate="print"/>
          <a:srcRect/>
          <a:stretch>
            <a:fillRect/>
          </a:stretch>
        </p:blipFill>
        <p:spPr bwMode="auto">
          <a:xfrm>
            <a:off x="3626644" y="2117725"/>
            <a:ext cx="5715000" cy="3886200"/>
          </a:xfrm>
          <a:prstGeom prst="rect">
            <a:avLst/>
          </a:prstGeom>
          <a:noFill/>
        </p:spPr>
      </p:pic>
    </p:spTree>
    <p:extLst>
      <p:ext uri="{BB962C8B-B14F-4D97-AF65-F5344CB8AC3E}">
        <p14:creationId xmlns:p14="http://schemas.microsoft.com/office/powerpoint/2010/main" val="234570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04620"/>
            <a:ext cx="9144000" cy="6648760"/>
          </a:xfrm>
          <a:prstGeom prst="rect">
            <a:avLst/>
          </a:prstGeom>
        </p:spPr>
      </p:pic>
    </p:spTree>
    <p:extLst>
      <p:ext uri="{BB962C8B-B14F-4D97-AF65-F5344CB8AC3E}">
        <p14:creationId xmlns:p14="http://schemas.microsoft.com/office/powerpoint/2010/main" val="32185505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RICHARC\Documents\OPEQUE\TSA committees and activity\hospital%20laundry.jpg"/>
          <p:cNvPicPr>
            <a:picLocks noChangeAspect="1" noChangeArrowheads="1"/>
          </p:cNvPicPr>
          <p:nvPr/>
        </p:nvPicPr>
        <p:blipFill>
          <a:blip r:embed="rId2" cstate="print"/>
          <a:srcRect/>
          <a:stretch>
            <a:fillRect/>
          </a:stretch>
        </p:blipFill>
        <p:spPr bwMode="auto">
          <a:xfrm>
            <a:off x="2974943" y="218107"/>
            <a:ext cx="7056784" cy="6421786"/>
          </a:xfrm>
          <a:prstGeom prst="rect">
            <a:avLst/>
          </a:prstGeom>
          <a:noFill/>
        </p:spPr>
      </p:pic>
    </p:spTree>
    <p:extLst>
      <p:ext uri="{BB962C8B-B14F-4D97-AF65-F5344CB8AC3E}">
        <p14:creationId xmlns:p14="http://schemas.microsoft.com/office/powerpoint/2010/main" val="190888071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FE4220-0233-1F44-9B22-274F74656BFB}"/>
              </a:ext>
            </a:extLst>
          </p:cNvPr>
          <p:cNvSpPr>
            <a:spLocks noChangeArrowheads="1"/>
          </p:cNvSpPr>
          <p:nvPr/>
        </p:nvSpPr>
        <p:spPr bwMode="auto">
          <a:xfrm>
            <a:off x="3373395" y="11615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descr="A picture containing indoor, blue, building, large&#10;&#10;Description automatically generated">
            <a:extLst>
              <a:ext uri="{FF2B5EF4-FFF2-40B4-BE49-F238E27FC236}">
                <a16:creationId xmlns:a16="http://schemas.microsoft.com/office/drawing/2014/main" id="{4FE43EB7-C696-CA46-A68D-268E246A14A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73395" y="1161535"/>
            <a:ext cx="5727700" cy="429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3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865" y="260648"/>
            <a:ext cx="6400800" cy="1130300"/>
          </a:xfrm>
        </p:spPr>
        <p:txBody>
          <a:bodyPr/>
          <a:lstStyle/>
          <a:p>
            <a:r>
              <a:rPr lang="en-GB" b="1" i="1" u="sng" dirty="0"/>
              <a:t>INDUSTRY COST CAKE</a:t>
            </a:r>
          </a:p>
        </p:txBody>
      </p:sp>
      <p:sp>
        <p:nvSpPr>
          <p:cNvPr id="3" name="Content Placeholder 2"/>
          <p:cNvSpPr>
            <a:spLocks noGrp="1"/>
          </p:cNvSpPr>
          <p:nvPr>
            <p:ph idx="1"/>
          </p:nvPr>
        </p:nvSpPr>
        <p:spPr>
          <a:xfrm>
            <a:off x="4079776" y="1390948"/>
            <a:ext cx="6400800" cy="4628128"/>
          </a:xfrm>
        </p:spPr>
        <p:txBody>
          <a:bodyPr>
            <a:normAutofit lnSpcReduction="10000"/>
          </a:bodyPr>
          <a:lstStyle/>
          <a:p>
            <a:pPr marL="0" indent="0">
              <a:buNone/>
            </a:pPr>
            <a:r>
              <a:rPr lang="en-GB" sz="3000" b="1" dirty="0"/>
              <a:t>Labour 		40%</a:t>
            </a:r>
          </a:p>
          <a:p>
            <a:pPr marL="0" indent="0">
              <a:buNone/>
            </a:pPr>
            <a:r>
              <a:rPr lang="en-GB" sz="3000" b="1" dirty="0"/>
              <a:t>Textiles/stock	15%</a:t>
            </a:r>
          </a:p>
          <a:p>
            <a:pPr marL="0" indent="0">
              <a:buNone/>
            </a:pPr>
            <a:r>
              <a:rPr lang="en-GB" sz="3000" b="1" dirty="0"/>
              <a:t>Chemicals		10%</a:t>
            </a:r>
          </a:p>
          <a:p>
            <a:pPr marL="0" indent="0">
              <a:buNone/>
            </a:pPr>
            <a:r>
              <a:rPr lang="en-GB" sz="3000" b="1" dirty="0"/>
              <a:t>Depreciation	10%</a:t>
            </a:r>
          </a:p>
          <a:p>
            <a:pPr marL="0" indent="0">
              <a:buNone/>
            </a:pPr>
            <a:r>
              <a:rPr lang="en-GB" sz="3000" b="1" dirty="0"/>
              <a:t>Transport		12%</a:t>
            </a:r>
          </a:p>
          <a:p>
            <a:pPr marL="0" indent="0">
              <a:buNone/>
            </a:pPr>
            <a:r>
              <a:rPr lang="en-GB" sz="3000" b="1" dirty="0">
                <a:solidFill>
                  <a:srgbClr val="FF0000"/>
                </a:solidFill>
              </a:rPr>
              <a:t>Energy		6%</a:t>
            </a:r>
          </a:p>
          <a:p>
            <a:pPr marL="0" indent="0">
              <a:buNone/>
            </a:pPr>
            <a:r>
              <a:rPr lang="en-GB" sz="3000" b="1" dirty="0"/>
              <a:t>Maintenance	3%</a:t>
            </a:r>
          </a:p>
          <a:p>
            <a:pPr marL="0" indent="0">
              <a:buNone/>
            </a:pPr>
            <a:r>
              <a:rPr lang="en-GB" sz="3000" b="1" dirty="0"/>
              <a:t>Water/effluent 	2%</a:t>
            </a:r>
          </a:p>
          <a:p>
            <a:pPr marL="0" indent="0">
              <a:buNone/>
            </a:pPr>
            <a:r>
              <a:rPr lang="en-GB" sz="3000" b="1" dirty="0"/>
              <a:t>Admin		2%</a:t>
            </a:r>
          </a:p>
          <a:p>
            <a:endParaRPr lang="en-GB" dirty="0"/>
          </a:p>
        </p:txBody>
      </p:sp>
    </p:spTree>
    <p:extLst>
      <p:ext uri="{BB962C8B-B14F-4D97-AF65-F5344CB8AC3E}">
        <p14:creationId xmlns:p14="http://schemas.microsoft.com/office/powerpoint/2010/main" val="61593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5ACA-F9B5-3844-AC92-60092E2A19A7}"/>
              </a:ext>
            </a:extLst>
          </p:cNvPr>
          <p:cNvSpPr>
            <a:spLocks noGrp="1"/>
          </p:cNvSpPr>
          <p:nvPr>
            <p:ph type="title"/>
          </p:nvPr>
        </p:nvSpPr>
        <p:spPr>
          <a:xfrm>
            <a:off x="838200" y="-118351"/>
            <a:ext cx="10515600" cy="1325563"/>
          </a:xfrm>
        </p:spPr>
        <p:txBody>
          <a:bodyPr>
            <a:normAutofit/>
          </a:bodyPr>
          <a:lstStyle/>
          <a:p>
            <a:pPr algn="ctr"/>
            <a:r>
              <a:rPr lang="en-US" sz="3600" b="1" i="1" dirty="0"/>
              <a:t>Buzz Phrases over the Years</a:t>
            </a:r>
          </a:p>
        </p:txBody>
      </p:sp>
      <p:sp>
        <p:nvSpPr>
          <p:cNvPr id="3" name="Content Placeholder 2">
            <a:extLst>
              <a:ext uri="{FF2B5EF4-FFF2-40B4-BE49-F238E27FC236}">
                <a16:creationId xmlns:a16="http://schemas.microsoft.com/office/drawing/2014/main" id="{5C3C6B2A-982E-E940-B2C8-FE4492A41B7C}"/>
              </a:ext>
            </a:extLst>
          </p:cNvPr>
          <p:cNvSpPr>
            <a:spLocks noGrp="1"/>
          </p:cNvSpPr>
          <p:nvPr>
            <p:ph idx="1"/>
          </p:nvPr>
        </p:nvSpPr>
        <p:spPr>
          <a:xfrm>
            <a:off x="2174432" y="1037154"/>
            <a:ext cx="5783319" cy="5489254"/>
          </a:xfrm>
        </p:spPr>
        <p:txBody>
          <a:bodyPr>
            <a:normAutofit fontScale="25000" lnSpcReduction="20000"/>
          </a:bodyPr>
          <a:lstStyle/>
          <a:p>
            <a:r>
              <a:rPr lang="en-US" sz="5600" dirty="0"/>
              <a:t>Save It</a:t>
            </a:r>
          </a:p>
          <a:p>
            <a:r>
              <a:rPr lang="en-US" sz="5600" dirty="0"/>
              <a:t>Switch it off</a:t>
            </a:r>
          </a:p>
          <a:p>
            <a:r>
              <a:rPr lang="en-US" sz="5600" dirty="0"/>
              <a:t>Energy Conversation!?</a:t>
            </a:r>
          </a:p>
          <a:p>
            <a:r>
              <a:rPr lang="en-US" sz="5600" dirty="0"/>
              <a:t>Resource Efficiency</a:t>
            </a:r>
          </a:p>
          <a:p>
            <a:r>
              <a:rPr lang="en-US" sz="5600" dirty="0"/>
              <a:t>Circular Economy</a:t>
            </a:r>
          </a:p>
          <a:p>
            <a:r>
              <a:rPr lang="en-US" sz="5600" dirty="0"/>
              <a:t>Sustainability</a:t>
            </a:r>
          </a:p>
          <a:p>
            <a:r>
              <a:rPr lang="en-US" sz="5600" dirty="0"/>
              <a:t>Life Cycle Analysis</a:t>
            </a:r>
          </a:p>
          <a:p>
            <a:r>
              <a:rPr lang="en-US" sz="5600" dirty="0"/>
              <a:t>Climate Change Agreement</a:t>
            </a:r>
          </a:p>
          <a:p>
            <a:r>
              <a:rPr lang="en-US" sz="5600" dirty="0"/>
              <a:t>Heat Recovery and Recycling</a:t>
            </a:r>
          </a:p>
          <a:p>
            <a:r>
              <a:rPr lang="en-US" sz="5600" dirty="0"/>
              <a:t>Best Demonstrated Practice </a:t>
            </a:r>
          </a:p>
          <a:p>
            <a:r>
              <a:rPr lang="en-US" sz="5600" dirty="0"/>
              <a:t>Benchmarking</a:t>
            </a:r>
          </a:p>
          <a:p>
            <a:r>
              <a:rPr lang="en-US" sz="5600" dirty="0"/>
              <a:t>Global Warming</a:t>
            </a:r>
          </a:p>
          <a:p>
            <a:r>
              <a:rPr lang="en-US" sz="5600" dirty="0"/>
              <a:t>Climate Change</a:t>
            </a:r>
          </a:p>
          <a:p>
            <a:r>
              <a:rPr lang="en-US" sz="5600" dirty="0"/>
              <a:t>Green Deal</a:t>
            </a:r>
          </a:p>
          <a:p>
            <a:r>
              <a:rPr lang="en-US" sz="5600" dirty="0"/>
              <a:t>Zero Carbon Emissions by 2050</a:t>
            </a:r>
          </a:p>
          <a:p>
            <a:r>
              <a:rPr lang="en-US" sz="5600" dirty="0"/>
              <a:t>Enhanced Capital Allowance</a:t>
            </a:r>
          </a:p>
          <a:p>
            <a:r>
              <a:rPr lang="en-US" sz="5600" dirty="0"/>
              <a:t>Industrial Energy Efficiency Accelerator </a:t>
            </a:r>
            <a:r>
              <a:rPr lang="en-US" sz="5600" dirty="0" err="1"/>
              <a:t>Programme</a:t>
            </a:r>
            <a:endParaRPr lang="en-US" sz="5600" dirty="0"/>
          </a:p>
          <a:p>
            <a:r>
              <a:rPr lang="en-US" sz="5600" dirty="0"/>
              <a:t>Industrial Heat Recovery Scheme</a:t>
            </a:r>
          </a:p>
          <a:p>
            <a:r>
              <a:rPr lang="en-US" sz="5600" dirty="0"/>
              <a:t>Industrial Energy Transformation Funds</a:t>
            </a:r>
          </a:p>
          <a:p>
            <a:r>
              <a:rPr lang="en-US" sz="5600" dirty="0"/>
              <a:t>Industrial </a:t>
            </a:r>
            <a:r>
              <a:rPr lang="en-US" sz="5600" dirty="0" err="1"/>
              <a:t>Decarbonisation</a:t>
            </a:r>
            <a:r>
              <a:rPr lang="en-US" sz="5600" dirty="0"/>
              <a:t> Strategy</a:t>
            </a:r>
          </a:p>
          <a:p>
            <a:endParaRPr lang="en-US" dirty="0"/>
          </a:p>
          <a:p>
            <a:endParaRPr lang="en-US" dirty="0"/>
          </a:p>
        </p:txBody>
      </p:sp>
      <p:sp>
        <p:nvSpPr>
          <p:cNvPr id="4" name="Slide Number Placeholder 3">
            <a:extLst>
              <a:ext uri="{FF2B5EF4-FFF2-40B4-BE49-F238E27FC236}">
                <a16:creationId xmlns:a16="http://schemas.microsoft.com/office/drawing/2014/main" id="{344363B6-CA5A-B846-BF01-380DE78A844C}"/>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7</a:t>
            </a:fld>
            <a:endParaRPr lang="en-GB" dirty="0"/>
          </a:p>
        </p:txBody>
      </p:sp>
    </p:spTree>
    <p:extLst>
      <p:ext uri="{BB962C8B-B14F-4D97-AF65-F5344CB8AC3E}">
        <p14:creationId xmlns:p14="http://schemas.microsoft.com/office/powerpoint/2010/main" val="114773472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DC4B3-006D-7F4B-88B2-1B9CCDE82B8A}"/>
              </a:ext>
            </a:extLst>
          </p:cNvPr>
          <p:cNvSpPr>
            <a:spLocks noGrp="1"/>
          </p:cNvSpPr>
          <p:nvPr>
            <p:ph type="title"/>
          </p:nvPr>
        </p:nvSpPr>
        <p:spPr/>
        <p:txBody>
          <a:bodyPr>
            <a:normAutofit fontScale="90000"/>
          </a:bodyPr>
          <a:lstStyle/>
          <a:p>
            <a:pPr algn="ctr"/>
            <a:r>
              <a:rPr lang="en-US" dirty="0"/>
              <a:t>Here to Help since 2008? </a:t>
            </a:r>
            <a:br>
              <a:rPr lang="en-US" dirty="0"/>
            </a:br>
            <a:r>
              <a:rPr lang="en-US" dirty="0"/>
              <a:t>The Carbon Trust!!</a:t>
            </a:r>
            <a:br>
              <a:rPr lang="en-US" dirty="0"/>
            </a:br>
            <a:endParaRPr lang="en-US" dirty="0"/>
          </a:p>
        </p:txBody>
      </p:sp>
      <p:sp>
        <p:nvSpPr>
          <p:cNvPr id="3" name="Content Placeholder 2">
            <a:extLst>
              <a:ext uri="{FF2B5EF4-FFF2-40B4-BE49-F238E27FC236}">
                <a16:creationId xmlns:a16="http://schemas.microsoft.com/office/drawing/2014/main" id="{CEFEAA72-DD97-F147-8350-73D193ACA944}"/>
              </a:ext>
            </a:extLst>
          </p:cNvPr>
          <p:cNvSpPr>
            <a:spLocks noGrp="1"/>
          </p:cNvSpPr>
          <p:nvPr>
            <p:ph idx="1"/>
          </p:nvPr>
        </p:nvSpPr>
        <p:spPr/>
        <p:txBody>
          <a:bodyPr>
            <a:normAutofit fontScale="85000" lnSpcReduction="20000"/>
          </a:bodyPr>
          <a:lstStyle/>
          <a:p>
            <a:r>
              <a:rPr lang="en-US" dirty="0"/>
              <a:t>Opportunities Site Surveys by a CT consultant – Free of charge</a:t>
            </a:r>
          </a:p>
          <a:p>
            <a:r>
              <a:rPr lang="en-US" dirty="0"/>
              <a:t>SME Loan Scheme</a:t>
            </a:r>
          </a:p>
          <a:p>
            <a:r>
              <a:rPr lang="en-US" dirty="0"/>
              <a:t>Carbon Reduction Commitment Energy Efficiency Scheme</a:t>
            </a:r>
          </a:p>
          <a:p>
            <a:r>
              <a:rPr lang="en-US" dirty="0"/>
              <a:t>Laundry Industry Guide</a:t>
            </a:r>
          </a:p>
          <a:p>
            <a:r>
              <a:rPr lang="en-US" dirty="0"/>
              <a:t>Carbon </a:t>
            </a:r>
            <a:r>
              <a:rPr lang="en-US" dirty="0" err="1"/>
              <a:t>Footprinting</a:t>
            </a:r>
            <a:endParaRPr lang="en-US" dirty="0"/>
          </a:p>
          <a:p>
            <a:r>
              <a:rPr lang="en-US" dirty="0"/>
              <a:t>Water </a:t>
            </a:r>
            <a:r>
              <a:rPr lang="en-US" dirty="0" err="1"/>
              <a:t>Footprinting</a:t>
            </a:r>
            <a:endParaRPr lang="en-US" dirty="0"/>
          </a:p>
          <a:p>
            <a:r>
              <a:rPr lang="en-US" dirty="0"/>
              <a:t>Industrial Energy Efficiency Accelerator 2010</a:t>
            </a:r>
          </a:p>
          <a:p>
            <a:r>
              <a:rPr lang="en-US" dirty="0"/>
              <a:t>Industrial Energy Efficiency Accelerator 2017</a:t>
            </a:r>
          </a:p>
          <a:p>
            <a:r>
              <a:rPr lang="en-US" dirty="0"/>
              <a:t>BEIS IEEA 2019</a:t>
            </a:r>
          </a:p>
          <a:p>
            <a:r>
              <a:rPr lang="en-US" dirty="0"/>
              <a:t>BEIS Industrial Heat Recovery Support 2019</a:t>
            </a:r>
          </a:p>
          <a:p>
            <a:r>
              <a:rPr lang="en-US" dirty="0"/>
              <a:t>Industrial Energy Transformation Funds</a:t>
            </a:r>
          </a:p>
          <a:p>
            <a:endParaRPr lang="en-US" dirty="0"/>
          </a:p>
          <a:p>
            <a:endParaRPr lang="en-US" dirty="0"/>
          </a:p>
        </p:txBody>
      </p:sp>
      <p:sp>
        <p:nvSpPr>
          <p:cNvPr id="4" name="Slide Number Placeholder 3">
            <a:extLst>
              <a:ext uri="{FF2B5EF4-FFF2-40B4-BE49-F238E27FC236}">
                <a16:creationId xmlns:a16="http://schemas.microsoft.com/office/drawing/2014/main" id="{A4A2B872-D4E8-5F43-802F-39A2DE96015F}"/>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8</a:t>
            </a:fld>
            <a:endParaRPr lang="en-GB" dirty="0"/>
          </a:p>
        </p:txBody>
      </p:sp>
    </p:spTree>
    <p:extLst>
      <p:ext uri="{BB962C8B-B14F-4D97-AF65-F5344CB8AC3E}">
        <p14:creationId xmlns:p14="http://schemas.microsoft.com/office/powerpoint/2010/main" val="2962612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471647-872F-6346-B42A-06B304208686}"/>
              </a:ext>
            </a:extLst>
          </p:cNvPr>
          <p:cNvSpPr>
            <a:spLocks noGrp="1"/>
          </p:cNvSpPr>
          <p:nvPr>
            <p:ph type="sldNum" sz="quarter" idx="12"/>
          </p:nvPr>
        </p:nvSpPr>
        <p:spPr/>
        <p:txBody>
          <a:bodyPr/>
          <a:lstStyle/>
          <a:p>
            <a:pPr>
              <a:defRPr/>
            </a:pPr>
            <a:fld id="{9EF554F4-07A5-48D0-B9DD-265890475894}" type="slidenum">
              <a:rPr lang="en-GB" smtClean="0"/>
              <a:pPr>
                <a:defRPr/>
              </a:pPr>
              <a:t>9</a:t>
            </a:fld>
            <a:endParaRPr lang="en-GB"/>
          </a:p>
        </p:txBody>
      </p:sp>
      <p:pic>
        <p:nvPicPr>
          <p:cNvPr id="4" name="Picture 3" descr="3 stages">
            <a:extLst>
              <a:ext uri="{FF2B5EF4-FFF2-40B4-BE49-F238E27FC236}">
                <a16:creationId xmlns:a16="http://schemas.microsoft.com/office/drawing/2014/main" id="{B5E06A07-C101-C34D-A29D-039294C8CD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32330" y="1135450"/>
            <a:ext cx="8151930" cy="4587099"/>
          </a:xfrm>
          <a:prstGeom prst="rect">
            <a:avLst/>
          </a:prstGeom>
          <a:noFill/>
          <a:ln>
            <a:noFill/>
          </a:ln>
        </p:spPr>
      </p:pic>
    </p:spTree>
    <p:extLst>
      <p:ext uri="{BB962C8B-B14F-4D97-AF65-F5344CB8AC3E}">
        <p14:creationId xmlns:p14="http://schemas.microsoft.com/office/powerpoint/2010/main" val="180107991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1509</Words>
  <Application>Microsoft Macintosh PowerPoint</Application>
  <PresentationFormat>Widescreen</PresentationFormat>
  <Paragraphs>384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Verdana</vt:lpstr>
      <vt:lpstr>Office Theme</vt:lpstr>
      <vt:lpstr>TSA KN March 2021 Knowing Your Energy Usage</vt:lpstr>
      <vt:lpstr>PowerPoint Presentation</vt:lpstr>
      <vt:lpstr>PowerPoint Presentation</vt:lpstr>
      <vt:lpstr>PowerPoint Presentation</vt:lpstr>
      <vt:lpstr>PowerPoint Presentation</vt:lpstr>
      <vt:lpstr>INDUSTRY COST CAKE</vt:lpstr>
      <vt:lpstr>Buzz Phrases over the Years</vt:lpstr>
      <vt:lpstr>Here to Help since 2008?  The Carbon Trust!! </vt:lpstr>
      <vt:lpstr>PowerPoint Presentation</vt:lpstr>
      <vt:lpstr>PowerPoint Presentation</vt:lpstr>
      <vt:lpstr>Carbon Trust IEEA ‘Innovative Projects’</vt:lpstr>
      <vt:lpstr>Opportunities? But now Threats</vt:lpstr>
      <vt:lpstr>WHAT CAN WE DO NEXT?</vt:lpstr>
      <vt:lpstr>SIMPLES </vt:lpstr>
      <vt:lpstr>BASICS</vt:lpstr>
      <vt:lpstr>TSA – Technical Support</vt:lpstr>
      <vt:lpstr>PowerPoint Presentation</vt:lpstr>
      <vt:lpstr>PowerPoint Presentation</vt:lpstr>
      <vt:lpstr>TSA  Energy Seminars; a Summary</vt:lpstr>
      <vt:lpstr>BUT THERE MAY JUST BE SOME  NEW FUNDING OPPORTUNITIES??</vt:lpstr>
      <vt:lpstr>THE NEXT STEPS</vt:lpstr>
      <vt:lpstr>TSA ENERGY AUDIT</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TSA KN March 2021 Knowing Your Energy Usage</dc:title>
  <dc:creator>Richard Newton</dc:creator>
  <cp:lastModifiedBy>Richard Newton</cp:lastModifiedBy>
  <cp:revision>2</cp:revision>
  <dcterms:created xsi:type="dcterms:W3CDTF">2021-03-13T21:43:09Z</dcterms:created>
  <dcterms:modified xsi:type="dcterms:W3CDTF">2021-03-14T12:23:09Z</dcterms:modified>
</cp:coreProperties>
</file>